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Lato" panose="020F0502020204030203" pitchFamily="34" charset="0"/>
      <p:regular r:id="rId28"/>
      <p:bold r:id="rId29"/>
      <p:italic r:id="rId30"/>
      <p:boldItalic r:id="rId31"/>
    </p:embeddedFont>
    <p:embeddedFont>
      <p:font typeface="Merriweather" panose="020B0604020202020204" charset="0"/>
      <p:regular r:id="rId32"/>
      <p:bold r:id="rId33"/>
      <p:italic r:id="rId34"/>
      <p:boldItalic r:id="rId35"/>
    </p:embeddedFont>
    <p:embeddedFont>
      <p:font typeface="Roboto"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713" autoAdjust="0"/>
  </p:normalViewPr>
  <p:slideViewPr>
    <p:cSldViewPr snapToGrid="0">
      <p:cViewPr varScale="1">
        <p:scale>
          <a:sx n="145" d="100"/>
          <a:sy n="145" d="100"/>
        </p:scale>
        <p:origin x="224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Suzie: Welcome to team 51’s presentation, our project is CNAT. Our client is a start-up company InMotionCareLLC. </a:t>
            </a:r>
            <a:endParaRPr/>
          </a:p>
          <a:p>
            <a:pPr marL="0" lvl="0" indent="0" algn="l" rtl="0">
              <a:spcBef>
                <a:spcPts val="0"/>
              </a:spcBef>
              <a:spcAft>
                <a:spcPts val="0"/>
              </a:spcAft>
              <a:buNone/>
            </a:pPr>
            <a:r>
              <a:rPr lang="en"/>
              <a:t>We are a team of five Computer Engineers: Brandon Elizondo, Kirkland Keith, Suzanna Gudivada, Austin Sehnert and Benjamin Zaley.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4f361f5fe_9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4f361f5fe_9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Austin:</a:t>
            </a:r>
            <a:endParaRPr/>
          </a:p>
          <a:p>
            <a:pPr marL="0" lvl="0" indent="0" algn="l" rtl="0">
              <a:spcBef>
                <a:spcPts val="0"/>
              </a:spcBef>
              <a:spcAft>
                <a:spcPts val="0"/>
              </a:spcAft>
              <a:buNone/>
            </a:pPr>
            <a:r>
              <a:rPr lang="en"/>
              <a:t>The original deliverables we were planning on getting to your client were...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4f361f5fe_9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4f361f5fe_9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Kirk - Even with the multiple scope changes throughout our project, including those due to COVID-19, our group has accomplished multiple things. On the front-end, we have successfully created the hub page, linking to our Map, Care plan, and administrative pages. Alongside this, the front-end has created all relevant HTTP requests and websockets needed to communicate with the back-end. </a:t>
            </a:r>
            <a:endParaRPr/>
          </a:p>
          <a:p>
            <a:pPr marL="0" lvl="0" indent="0" algn="l" rtl="0">
              <a:spcBef>
                <a:spcPts val="0"/>
              </a:spcBef>
              <a:spcAft>
                <a:spcPts val="0"/>
              </a:spcAft>
              <a:buNone/>
            </a:pPr>
            <a:endParaRPr/>
          </a:p>
          <a:p>
            <a:pPr marL="0" lvl="0" indent="0" algn="l" rtl="0">
              <a:spcBef>
                <a:spcPts val="0"/>
              </a:spcBef>
              <a:spcAft>
                <a:spcPts val="0"/>
              </a:spcAft>
              <a:buNone/>
            </a:pPr>
            <a:r>
              <a:rPr lang="en"/>
              <a:t>On the backend, we have successfully created an API for use by the front-end . This includes having our database up and running and all of our needed SQL queries constructed. Networking on the back-end is done as the opposite side of that done on the front-end. And finally we have fully corrected the client’s pre-existing DB and immmple,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12cd338ef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12cd338ef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dirty="0">
                <a:solidFill>
                  <a:srgbClr val="000000"/>
                </a:solidFill>
                <a:effectLst/>
                <a:latin typeface="Arial"/>
                <a:ea typeface="Arial"/>
                <a:cs typeface="Arial"/>
                <a:sym typeface="Arial"/>
              </a:rPr>
              <a:t>Brandon: The bulk of our application can be split into three main functionalities: Administrative, Care Plan, and the Map.</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The administrative section deals with the creation, editing, and viewing of employee data</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The Care plan shows current health and care needs for residents in their rooms</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And the map will display the location of location tags throughout the facility.</a:t>
            </a:r>
            <a:endParaRPr lang="en-US" b="0" dirty="0">
              <a:effectLst/>
            </a:endParaRPr>
          </a:p>
          <a:p>
            <a:pPr marL="158750" indent="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13c2dcacf_4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13c2dcacf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Suzie: The screen sketches shown above were provided to us by our client as final screen designs after multiple sessions of decisions about components, tables and utility of the screens. Being involved with our client while designing and determining the above screens, helped us attain an easier approach to implementation. Some major functionalities we are providing can be shown in the above images: A login/sign up screen, Administration functionality where employees are assigned titles, positions and roles, We will provide a real time location of the CNAs on a scaled map of the facility.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12cd338ef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12cd338e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Suzie: Another huge part of our deliverable was the integration of Care Plan into our webpage. A basic structure of the careplan was in place prior to our involvement into the project, it was developed in javascript. As per our clients requirements of using ReactJS, we converted the old application and integrated it to our webpage and built more functionality as we progressed.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12cd338ef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12cd338e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Kirkland:</a:t>
            </a:r>
            <a:endParaRPr/>
          </a:p>
          <a:p>
            <a:pPr marL="0" lvl="0" indent="0" algn="l" rtl="0">
              <a:spcBef>
                <a:spcPts val="0"/>
              </a:spcBef>
              <a:spcAft>
                <a:spcPts val="0"/>
              </a:spcAft>
              <a:buNone/>
            </a:pPr>
            <a:r>
              <a:rPr lang="en"/>
              <a:t>Our information is fed from the Wiser Anchors, which is supplied to the database through In Motion Care’s existing upload program.</a:t>
            </a:r>
            <a:endParaRPr/>
          </a:p>
          <a:p>
            <a:pPr marL="0" lvl="0" indent="0" algn="l" rtl="0">
              <a:spcBef>
                <a:spcPts val="0"/>
              </a:spcBef>
              <a:spcAft>
                <a:spcPts val="0"/>
              </a:spcAft>
              <a:buNone/>
            </a:pPr>
            <a:r>
              <a:rPr lang="en"/>
              <a:t>From here, our database stores all relevant user, care plan, and positional information. The front end of our application supports four main functionalities… … … …, Any request made by the frontend are transformed into JSON packages and sent to our SB backend, which is hosted on a google cloud server. The controllers within SB turn requests into Queries to our MySQL DB, which fetches and returns the requested info. </a:t>
            </a:r>
            <a:endParaRPr/>
          </a:p>
          <a:p>
            <a:pPr marL="0" lvl="0" indent="0" algn="l" rtl="0">
              <a:spcBef>
                <a:spcPts val="0"/>
              </a:spcBef>
              <a:spcAft>
                <a:spcPts val="0"/>
              </a:spcAft>
              <a:buNone/>
            </a:pPr>
            <a:r>
              <a:rPr lang="en"/>
              <a:t>Reversing the process, the data is returned to the frontend, and the JSON package is unwrapped and displayed to the user.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12cd338ef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12cd338ef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Austin: </a:t>
            </a:r>
            <a:endParaRPr/>
          </a:p>
          <a:p>
            <a:pPr marL="0" lvl="0" indent="0" algn="l" rtl="0">
              <a:spcBef>
                <a:spcPts val="0"/>
              </a:spcBef>
              <a:spcAft>
                <a:spcPts val="0"/>
              </a:spcAft>
              <a:buNone/>
            </a:pPr>
            <a:r>
              <a:rPr lang="en"/>
              <a:t>JS and CSS frameworks for front-end</a:t>
            </a:r>
            <a:endParaRPr/>
          </a:p>
          <a:p>
            <a:pPr marL="0" lvl="0" indent="0" algn="l" rtl="0">
              <a:spcBef>
                <a:spcPts val="0"/>
              </a:spcBef>
              <a:spcAft>
                <a:spcPts val="0"/>
              </a:spcAft>
              <a:buNone/>
            </a:pPr>
            <a:r>
              <a:rPr lang="en"/>
              <a:t>Java frameworks and MySQL for the back-end</a:t>
            </a:r>
            <a:endParaRPr/>
          </a:p>
          <a:p>
            <a:pPr marL="0" lvl="0" indent="0" algn="l" rtl="0">
              <a:spcBef>
                <a:spcPts val="0"/>
              </a:spcBef>
              <a:spcAft>
                <a:spcPts val="0"/>
              </a:spcAft>
              <a:buNone/>
            </a:pPr>
            <a:r>
              <a:rPr lang="en"/>
              <a:t>Postman for testing</a:t>
            </a:r>
            <a:endParaRPr/>
          </a:p>
          <a:p>
            <a:pPr marL="0" lvl="0" indent="0" algn="l" rtl="0">
              <a:spcBef>
                <a:spcPts val="0"/>
              </a:spcBef>
              <a:spcAft>
                <a:spcPts val="0"/>
              </a:spcAft>
              <a:buNone/>
            </a:pPr>
            <a:r>
              <a:rPr lang="en"/>
              <a:t>Wiser Systems for location fetching</a:t>
            </a:r>
            <a:endParaRPr/>
          </a:p>
          <a:p>
            <a:pPr marL="0" lvl="0" indent="0" algn="l" rtl="0">
              <a:spcBef>
                <a:spcPts val="0"/>
              </a:spcBef>
              <a:spcAft>
                <a:spcPts val="0"/>
              </a:spcAft>
              <a:buNone/>
            </a:pPr>
            <a:r>
              <a:rPr lang="en"/>
              <a:t>Gitlab for code repository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40a3d8d97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40a3d8d9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Suzie:</a:t>
            </a:r>
            <a:endParaRPr/>
          </a:p>
          <a:p>
            <a:pPr marL="0" lvl="0" indent="0" algn="l" rtl="0">
              <a:spcBef>
                <a:spcPts val="0"/>
              </a:spcBef>
              <a:spcAft>
                <a:spcPts val="0"/>
              </a:spcAft>
              <a:buNone/>
            </a:pPr>
            <a:r>
              <a:rPr lang="en"/>
              <a:t>Our webpage’s user interface is developed using React which is a JavaScript framework. We used Bootstrap to implement CSS and JavaScript type customization. We utilized Redux for managing the state of our web application. To handle the heavy flow of location data, we used websockets protocol for communication between frontend and backend. </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74f361f5fe_9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74f361f5fe_9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Kirkland</a:t>
            </a:r>
            <a:endParaRPr/>
          </a:p>
          <a:p>
            <a:pPr marL="0" lvl="0" indent="0" algn="l" rtl="0">
              <a:spcBef>
                <a:spcPts val="0"/>
              </a:spcBef>
              <a:spcAft>
                <a:spcPts val="0"/>
              </a:spcAft>
              <a:buNone/>
            </a:pPr>
            <a:r>
              <a:rPr lang="en"/>
              <a:t>We decided to implement our backend using Spring Boot Server. Spring Boot was chosen as it supports a REST API which allows for easy control of the flow of requests and information. It also supports CORS filtering, or Cross-Origin Resource Sharing, which helps to keep our information secure as it moves between the front and back-ends. </a:t>
            </a:r>
            <a:endParaRPr/>
          </a:p>
          <a:p>
            <a:pPr marL="0" lvl="0" indent="0" algn="l" rtl="0">
              <a:spcBef>
                <a:spcPts val="0"/>
              </a:spcBef>
              <a:spcAft>
                <a:spcPts val="0"/>
              </a:spcAft>
              <a:buNone/>
            </a:pPr>
            <a:endParaRPr/>
          </a:p>
          <a:p>
            <a:pPr marL="0" lvl="0" indent="0" algn="l" rtl="0">
              <a:spcBef>
                <a:spcPts val="0"/>
              </a:spcBef>
              <a:spcAft>
                <a:spcPts val="0"/>
              </a:spcAft>
              <a:buNone/>
            </a:pPr>
            <a:r>
              <a:rPr lang="en"/>
              <a:t>Our back-end has been broken down into three key sets of components. When a request is made from the front-end, that request is picked up by our controllers based on the request URL. These requests may come as either a standard HTTP request, or through the use of websockets. The controller will push that request towards its respective repository, which acts as an access point to our database and houses are SQL queries. Upon  receiving the relevant data, it is place into either models or data transfer objects which help us to format the data for delivery to the frontend.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40a3d8d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40a3d8d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Ben:</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When we began our project, the original database was built primarily for testing and capturing data from WISER’s sensors.</a:t>
            </a:r>
            <a:endParaRPr sz="1400"/>
          </a:p>
          <a:p>
            <a:pPr marL="0" lvl="0" indent="0" algn="l" rtl="0">
              <a:spcBef>
                <a:spcPts val="0"/>
              </a:spcBef>
              <a:spcAft>
                <a:spcPts val="0"/>
              </a:spcAft>
              <a:buNone/>
            </a:pPr>
            <a:r>
              <a:rPr lang="en" sz="1400"/>
              <a:t>Data was initially injected directly into a table through IMC’s upload program. This database lacked relationships between tables, causing an issue with duplicated data, which in turn bloated the amount of information being stored and did not allow the ability to expand. Similarly, there were several fields within the database that were underutilized, or in some cases, not used at all. This database also lacked the ability to support the care plan portion of our application.</a:t>
            </a:r>
            <a:endParaRPr sz="1400"/>
          </a:p>
          <a:p>
            <a:pPr marL="0" lvl="0" indent="0" algn="l" rtl="0">
              <a:spcBef>
                <a:spcPts val="0"/>
              </a:spcBef>
              <a:spcAft>
                <a:spcPts val="0"/>
              </a:spcAft>
              <a:buNone/>
            </a:pP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12cd338ef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12cd338e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Austin: </a:t>
            </a:r>
            <a:endParaRPr/>
          </a:p>
          <a:p>
            <a:pPr marL="0" lvl="0" indent="0" algn="l" rtl="0">
              <a:spcBef>
                <a:spcPts val="0"/>
              </a:spcBef>
              <a:spcAft>
                <a:spcPts val="0"/>
              </a:spcAft>
              <a:buNone/>
            </a:pPr>
            <a:r>
              <a:rPr lang="en"/>
              <a:t>Currently the healthcare industry is in a transitional period between using physical paper for records of patient health data and using online digital systems. The care that patients and residents have is recorded in physical paper packets called “care plans”. Care plan includes things like the diet of residents, transportation devices like a cane or a walker, and other instructions for the care of residents. Using these lengthy paper packets not only wastes a lot of paper, but poses a problem when the care of a resident changes. The changes made by one nurse won’t be updated for other nurses until a new packet if printed off for every nurse and there can be confusion as to which version of the care plan should be used. There is also no way of holding healthcare staff accountable for making changes to these care plans by knowing which nurse made a change. There is also no way of keeping nurses and other healthcare staff accountable for the time they spend in each residents room. Moving to a web application that has a live updated digital care plan and the ability to visually track and view healthcare staff locations will eliminate these problems. </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40a3d8d9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40a3d8d9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Ben:</a:t>
            </a:r>
            <a:endParaRPr sz="1400"/>
          </a:p>
          <a:p>
            <a:pPr marL="0" lvl="0" indent="0" algn="l" rtl="0">
              <a:spcBef>
                <a:spcPts val="0"/>
              </a:spcBef>
              <a:spcAft>
                <a:spcPts val="0"/>
              </a:spcAft>
              <a:buNone/>
            </a:pPr>
            <a:r>
              <a:rPr lang="en" sz="1400"/>
              <a:t>As part of our project, we rebuilt In Motion Care’s existing database to accommodate the scope of our project. Relationships were added amongst the tables within our database to remove the replication of data. By adding a user entity, we were able to create a permission structure that allows varying levels of access throughout our application. We have also created a logging function. Each table with the capability to edit or create has an associated version to account for legacy information. Should Green Hills need to look back at system changes in the past, they will be able to see when and who created a new item in the database.</a:t>
            </a:r>
            <a:endParaRPr sz="1400"/>
          </a:p>
          <a:p>
            <a:pPr marL="0" lvl="0" indent="0" algn="l" rtl="0">
              <a:spcBef>
                <a:spcPts val="0"/>
              </a:spcBef>
              <a:spcAft>
                <a:spcPts val="0"/>
              </a:spcAft>
              <a:buNone/>
            </a:pPr>
            <a:r>
              <a:rPr lang="en" sz="1400"/>
              <a:t>Support for the care plan was also built into our database, which supports the logging capabilities as well.  We’ve built the ability for IMC to expand the care plan portion of our database in the future when they have access to more information from Green Hills.</a:t>
            </a:r>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12cd338ef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12cd338e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Kirk: When working on any function implementation, we follow this process flow on the right. Our process begins with analyzing any design specification or need requested by the client. Planning will take place around this analysis before we begin development. </a:t>
            </a:r>
            <a:endParaRPr/>
          </a:p>
          <a:p>
            <a:pPr marL="0" lvl="0" indent="0" algn="l" rtl="0">
              <a:spcBef>
                <a:spcPts val="0"/>
              </a:spcBef>
              <a:spcAft>
                <a:spcPts val="0"/>
              </a:spcAft>
              <a:buNone/>
            </a:pPr>
            <a:endParaRPr/>
          </a:p>
          <a:p>
            <a:pPr marL="0" lvl="0" indent="0" algn="l" rtl="0">
              <a:spcBef>
                <a:spcPts val="0"/>
              </a:spcBef>
              <a:spcAft>
                <a:spcPts val="0"/>
              </a:spcAft>
              <a:buNone/>
            </a:pPr>
            <a:r>
              <a:rPr lang="en"/>
              <a:t>To start we simultaneously begin working on the function from two fronts, the back-end and front-end. Separately, we create our code, testing it in stationary environments. The back-end, for example, utilizes Postman to mimic the requests coming from the front-end. The information received on Postman or pushed to the database are then compared to the expected values. </a:t>
            </a:r>
            <a:endParaRPr/>
          </a:p>
          <a:p>
            <a:pPr marL="0" lvl="0" indent="0" algn="l" rtl="0">
              <a:spcBef>
                <a:spcPts val="0"/>
              </a:spcBef>
              <a:spcAft>
                <a:spcPts val="0"/>
              </a:spcAft>
              <a:buNone/>
            </a:pPr>
            <a:endParaRPr/>
          </a:p>
          <a:p>
            <a:pPr marL="0" lvl="0" indent="0" algn="l" rtl="0">
              <a:spcBef>
                <a:spcPts val="0"/>
              </a:spcBef>
              <a:spcAft>
                <a:spcPts val="0"/>
              </a:spcAft>
              <a:buNone/>
            </a:pPr>
            <a:r>
              <a:rPr lang="en"/>
              <a:t>Once this initial testing is complete, we mesh the front-end and back-end together in order to test the functionality of the two systems in tandem. During this stage, we used legacy data and scripting to simulate live data for the map and other pages. Upon completing our testing, the function is presented to our client for approval. Depending on their answer, we go back to adjust the function or begin our focus on the next one. </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12cd338ef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812cd338ef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Up next, we have a short-pre-recorded video that will demonstrate what we have currently implemented in our system.</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2e7730f70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2e7730f70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4f361f5fe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74f361f5fe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Austin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40a3d8d9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840a3d8d9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Suzanna: Thank you , questions?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12cd338ef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12cd338e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 </a:t>
            </a:r>
            <a:endParaRPr/>
          </a:p>
          <a:p>
            <a:pPr marL="0" lvl="0" indent="0" algn="l" rtl="0">
              <a:spcBef>
                <a:spcPts val="0"/>
              </a:spcBef>
              <a:spcAft>
                <a:spcPts val="0"/>
              </a:spcAft>
              <a:buNone/>
            </a:pPr>
            <a:endParaRPr/>
          </a:p>
          <a:p>
            <a:pPr marL="0" lvl="0" indent="0" algn="l" rtl="0">
              <a:spcBef>
                <a:spcPts val="0"/>
              </a:spcBef>
              <a:spcAft>
                <a:spcPts val="0"/>
              </a:spcAft>
              <a:buNone/>
            </a:pPr>
            <a:r>
              <a:rPr lang="en"/>
              <a:t>CNAT is </a:t>
            </a:r>
            <a:r>
              <a:rPr lang="en">
                <a:latin typeface="Roboto"/>
                <a:ea typeface="Roboto"/>
                <a:cs typeface="Roboto"/>
                <a:sym typeface="Roboto"/>
              </a:rPr>
              <a:t>a suite of applications with an intuitive user interface that supports the administrative management of healthcare personnel, alongside facilitating digital care plans of residents within Green Hills Retirement Community.</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With our application, administrative staff have the ability to create new employees with varying levels of access based on their position within Green Hills.</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CNAT also has the capability to show the location of employees wearing a location tagging device. Dots representing the location of these tagged users will appear on a map.</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Lastly, our application will have a logging feature that can show legacy information, allowing Green Hills to view previous changes to the care plan and system for the record keeping purposes.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12cd338ef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12cd338e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 </a:t>
            </a:r>
            <a:endParaRPr/>
          </a:p>
          <a:p>
            <a:pPr marL="0" lvl="0" indent="0" algn="l" rtl="0">
              <a:spcBef>
                <a:spcPts val="0"/>
              </a:spcBef>
              <a:spcAft>
                <a:spcPts val="0"/>
              </a:spcAft>
              <a:buNone/>
            </a:pPr>
            <a:endParaRPr/>
          </a:p>
          <a:p>
            <a:pPr marL="0" lvl="0" indent="0" algn="l" rtl="0">
              <a:spcBef>
                <a:spcPts val="0"/>
              </a:spcBef>
              <a:spcAft>
                <a:spcPts val="0"/>
              </a:spcAft>
              <a:buNone/>
            </a:pPr>
            <a:r>
              <a:rPr lang="en"/>
              <a:t>For our functional requirements, we have built in a dashboard that leads to the other sub-applications within our program, creating a neat user interface for easy navigation. </a:t>
            </a:r>
            <a:endParaRPr/>
          </a:p>
          <a:p>
            <a:pPr marL="0" lvl="0" indent="0" algn="l" rtl="0">
              <a:spcBef>
                <a:spcPts val="0"/>
              </a:spcBef>
              <a:spcAft>
                <a:spcPts val="0"/>
              </a:spcAft>
              <a:buNone/>
            </a:pPr>
            <a:r>
              <a:rPr lang="en"/>
              <a:t>One of our sub-applications is a resource tracker, which displays tracked individuals and equipment within the facility.</a:t>
            </a:r>
            <a:endParaRPr/>
          </a:p>
          <a:p>
            <a:pPr marL="0" lvl="0" indent="0" algn="l" rtl="0">
              <a:spcBef>
                <a:spcPts val="0"/>
              </a:spcBef>
              <a:spcAft>
                <a:spcPts val="0"/>
              </a:spcAft>
              <a:buNone/>
            </a:pPr>
            <a:r>
              <a:rPr lang="en"/>
              <a:t>An employee sub application grants administrative users the ability to view a list of employee information, as well as create new users and edit existing user information.</a:t>
            </a:r>
            <a:endParaRPr/>
          </a:p>
          <a:p>
            <a:pPr marL="0" lvl="0" indent="0" algn="l" rtl="0">
              <a:spcBef>
                <a:spcPts val="0"/>
              </a:spcBef>
              <a:spcAft>
                <a:spcPts val="0"/>
              </a:spcAft>
              <a:buNone/>
            </a:pPr>
            <a:r>
              <a:rPr lang="en"/>
              <a:t>Similarly, the Care Plan will allow permitted users to create, view, and edit care plans for residents within Green Hills.</a:t>
            </a:r>
            <a:endParaRPr/>
          </a:p>
          <a:p>
            <a:pPr marL="0" lvl="0" indent="0" algn="l" rtl="0">
              <a:lnSpc>
                <a:spcPct val="100000"/>
              </a:lnSpc>
              <a:spcBef>
                <a:spcPts val="0"/>
              </a:spcBef>
              <a:spcAft>
                <a:spcPts val="0"/>
              </a:spcAft>
              <a:buNone/>
            </a:pPr>
            <a:r>
              <a:rPr lang="en"/>
              <a:t>As our application is web-based, we are targeting our deployment for google chrome as it is currently the most popular web browser.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For our Non-functional requirements, our application needs to be maintainable. Our client should be able to easily continue development on our project should they wish to.</a:t>
            </a:r>
            <a:endParaRPr/>
          </a:p>
          <a:p>
            <a:pPr marL="0" lvl="0" indent="0" algn="l" rtl="0">
              <a:lnSpc>
                <a:spcPct val="100000"/>
              </a:lnSpc>
              <a:spcBef>
                <a:spcPts val="0"/>
              </a:spcBef>
              <a:spcAft>
                <a:spcPts val="0"/>
              </a:spcAft>
              <a:buNone/>
            </a:pPr>
            <a:r>
              <a:rPr lang="en"/>
              <a:t>With this in mind, we have accounted for scalability, as our application could potentially grow beyond the scope Green Hills.</a:t>
            </a:r>
            <a:endParaRPr/>
          </a:p>
          <a:p>
            <a:pPr marL="0" lvl="0" indent="0" algn="l" rtl="0">
              <a:spcBef>
                <a:spcPts val="0"/>
              </a:spcBef>
              <a:spcAft>
                <a:spcPts val="0"/>
              </a:spcAft>
              <a:buNone/>
            </a:pPr>
            <a:r>
              <a:rPr lang="en"/>
              <a:t>Our application must also be secure. We are storing sensitive data among a variety of users, some with higher levels of access than others. </a:t>
            </a:r>
            <a:endParaRPr/>
          </a:p>
          <a:p>
            <a:pPr marL="0" lvl="0" indent="0" algn="l" rtl="0">
              <a:spcBef>
                <a:spcPts val="0"/>
              </a:spcBef>
              <a:spcAft>
                <a:spcPts val="0"/>
              </a:spcAft>
              <a:buNone/>
            </a:pPr>
            <a:r>
              <a:rPr lang="en"/>
              <a:t>Finally our application must be usable to the average user, with an intuitive interface.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812cd338ef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812cd338e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Suzie: </a:t>
            </a:r>
            <a:endParaRPr/>
          </a:p>
          <a:p>
            <a:pPr marL="0" lvl="0" indent="0" algn="l" rtl="0">
              <a:spcBef>
                <a:spcPts val="0"/>
              </a:spcBef>
              <a:spcAft>
                <a:spcPts val="0"/>
              </a:spcAft>
              <a:buNone/>
            </a:pPr>
            <a:r>
              <a:rPr lang="en"/>
              <a:t>Some risks we forsee are … and .. we can mitigate these risk by implementing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12cd338ef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12cd338e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Austin: </a:t>
            </a:r>
            <a:endParaRPr/>
          </a:p>
          <a:p>
            <a:pPr marL="0" lvl="0" indent="0" algn="l" rtl="0">
              <a:spcBef>
                <a:spcPts val="0"/>
              </a:spcBef>
              <a:spcAft>
                <a:spcPts val="0"/>
              </a:spcAft>
              <a:buNone/>
            </a:pPr>
            <a:r>
              <a:rPr lang="en"/>
              <a:t>Some constraints we have experienced throughout this project are having a lack of UI mockups for some of the pages we were planning on building due to COVID 19. We have also had a change in scope multiple times throughout the project. Some things we have had to consider throughout the project is the scalability of the application and database as well as the availability of resources.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4f361f5fe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4f361f5fe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Brandon: Costs for this project have only been incurred by our client and have been relatively minimal</a:t>
            </a:r>
          </a:p>
          <a:p>
            <a:pPr marL="0" lvl="0" indent="0" algn="l" rtl="0">
              <a:spcBef>
                <a:spcPts val="0"/>
              </a:spcBef>
              <a:spcAft>
                <a:spcPts val="0"/>
              </a:spcAft>
              <a:buNone/>
            </a:pPr>
            <a:r>
              <a:rPr lang="en-US" dirty="0"/>
              <a:t>Running the server costs just over 4 and a half cents per hour</a:t>
            </a:r>
          </a:p>
          <a:p>
            <a:pPr marL="0" lvl="0" indent="0" algn="l" rtl="0">
              <a:spcBef>
                <a:spcPts val="0"/>
              </a:spcBef>
              <a:spcAft>
                <a:spcPts val="0"/>
              </a:spcAft>
              <a:buNone/>
            </a:pPr>
            <a:r>
              <a:rPr lang="en-US" dirty="0"/>
              <a:t>Running the database costs 6.76 cents per hour with a rate of 17 cents per gigabyte per month</a:t>
            </a:r>
          </a:p>
          <a:p>
            <a:pPr marL="0" lvl="0" indent="0" algn="l" rtl="0">
              <a:spcBef>
                <a:spcPts val="0"/>
              </a:spcBef>
              <a:spcAft>
                <a:spcPts val="0"/>
              </a:spcAft>
              <a:buNone/>
            </a:pPr>
            <a:r>
              <a:rPr lang="en-US" dirty="0"/>
              <a:t>The hourly costs only add up when we turn the services on for testing purposes.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4f361f5fe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4f361f5fe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Suzie: </a:t>
            </a:r>
            <a:endParaRPr/>
          </a:p>
          <a:p>
            <a:pPr marL="0" lvl="0" indent="0" algn="l" rtl="0">
              <a:spcBef>
                <a:spcPts val="0"/>
              </a:spcBef>
              <a:spcAft>
                <a:spcPts val="0"/>
              </a:spcAft>
              <a:buNone/>
            </a:pPr>
            <a:r>
              <a:rPr lang="en"/>
              <a:t>We used Gannt Charts to track our progress and to defined a timeline for our project based on the semester. This figure shows our schedule for Fall 2019. A lot of our project planning was done in Fall 2019 semester and we attended a hackaton to jumpstart our project development. We’ve created 3 different versions of Gannt charts in Fall 2019 due to changes in scope.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4f361f5fe_9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4f361f5fe_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Suzie: </a:t>
            </a:r>
            <a:endParaRPr/>
          </a:p>
          <a:p>
            <a:pPr marL="0" lvl="0" indent="0" algn="l" rtl="0">
              <a:spcBef>
                <a:spcPts val="0"/>
              </a:spcBef>
              <a:spcAft>
                <a:spcPts val="0"/>
              </a:spcAft>
              <a:buNone/>
            </a:pPr>
            <a:r>
              <a:rPr lang="en"/>
              <a:t>This figure is our Spring 2020 project schedule. This semester we refined some deliverables but mostly used this semester to program and develop the web application. </a:t>
            </a:r>
            <a:endParaRPr/>
          </a:p>
          <a:p>
            <a:pPr marL="0" lvl="0" indent="0" algn="l" rtl="0">
              <a:spcBef>
                <a:spcPts val="0"/>
              </a:spcBef>
              <a:spcAft>
                <a:spcPts val="0"/>
              </a:spcAft>
              <a:buNone/>
            </a:pPr>
            <a:r>
              <a:rPr lang="en"/>
              <a:t>We broke down tasks and set task deadlines to make sure to align the work flow smoothly between front-end and back-end teams. For each task, the darker shade is our current progress as you can see in the figure.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may20-51.sd.ece.iastat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CNAT</a:t>
            </a:r>
            <a:endParaRPr/>
          </a:p>
          <a:p>
            <a:pPr marL="0" lvl="0" indent="0" algn="l" rtl="0">
              <a:spcBef>
                <a:spcPts val="0"/>
              </a:spcBef>
              <a:spcAft>
                <a:spcPts val="0"/>
              </a:spcAft>
              <a:buNone/>
            </a:pPr>
            <a:r>
              <a:rPr lang="en" sz="1000"/>
              <a:t>sdmay20-51</a:t>
            </a:r>
            <a:endParaRPr sz="1000"/>
          </a:p>
        </p:txBody>
      </p:sp>
      <p:sp>
        <p:nvSpPr>
          <p:cNvPr id="65" name="Google Shape;65;p13"/>
          <p:cNvSpPr txBox="1">
            <a:spLocks noGrp="1"/>
          </p:cNvSpPr>
          <p:nvPr>
            <p:ph type="subTitle" idx="1"/>
          </p:nvPr>
        </p:nvSpPr>
        <p:spPr>
          <a:xfrm>
            <a:off x="423000" y="3973425"/>
            <a:ext cx="8721000" cy="1170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700">
                <a:solidFill>
                  <a:schemeClr val="lt1"/>
                </a:solidFill>
              </a:rPr>
              <a:t>Brandon Elizondo, Kirkland Keith, Suzanna Gudivada, Austin Sehnert, Benjamin Zaley</a:t>
            </a:r>
            <a:endParaRPr sz="1700">
              <a:solidFill>
                <a:schemeClr val="lt1"/>
              </a:solidFill>
            </a:endParaRPr>
          </a:p>
          <a:p>
            <a:pPr marL="0" lvl="0" indent="0" algn="r" rtl="0">
              <a:spcBef>
                <a:spcPts val="0"/>
              </a:spcBef>
              <a:spcAft>
                <a:spcPts val="0"/>
              </a:spcAft>
              <a:buNone/>
            </a:pPr>
            <a:r>
              <a:rPr lang="en" sz="1700" u="sng">
                <a:solidFill>
                  <a:srgbClr val="FFFFFF"/>
                </a:solidFill>
                <a:hlinkClick r:id="rId3"/>
              </a:rPr>
              <a:t>http://sdmay20-51.sd.ece.iastate.edu/</a:t>
            </a:r>
            <a:endParaRPr sz="1700">
              <a:solidFill>
                <a:srgbClr val="FFFFFF"/>
              </a:solidFill>
            </a:endParaRPr>
          </a:p>
          <a:p>
            <a:pPr marL="0" lvl="0" indent="0" algn="r" rtl="0">
              <a:spcBef>
                <a:spcPts val="0"/>
              </a:spcBef>
              <a:spcAft>
                <a:spcPts val="0"/>
              </a:spcAft>
              <a:buNone/>
            </a:pPr>
            <a:r>
              <a:rPr lang="en" sz="1700">
                <a:solidFill>
                  <a:schemeClr val="lt1"/>
                </a:solidFill>
              </a:rPr>
              <a:t> In Motion Care, LLC</a:t>
            </a:r>
            <a:endParaRPr sz="1700">
              <a:solidFill>
                <a:schemeClr val="lt1"/>
              </a:solidFill>
            </a:endParaRPr>
          </a:p>
          <a:p>
            <a:pPr marL="0" lvl="0" indent="0" algn="r" rtl="0">
              <a:spcBef>
                <a:spcPts val="0"/>
              </a:spcBef>
              <a:spcAft>
                <a:spcPts val="0"/>
              </a:spcAft>
              <a:buNone/>
            </a:pPr>
            <a:r>
              <a:rPr lang="en" sz="1700">
                <a:solidFill>
                  <a:schemeClr val="lt1"/>
                </a:solidFill>
              </a:rPr>
              <a:t>Dr. Daji Qiao</a:t>
            </a:r>
            <a:endParaRPr sz="1700">
              <a:solidFill>
                <a:schemeClr val="lt1"/>
              </a:solidFill>
            </a:endParaRPr>
          </a:p>
          <a:p>
            <a:pPr marL="0" lvl="0" indent="0" algn="l" rtl="0">
              <a:spcBef>
                <a:spcPts val="0"/>
              </a:spcBef>
              <a:spcAft>
                <a:spcPts val="0"/>
              </a:spcAft>
              <a:buNone/>
            </a:pPr>
            <a:endParaRPr/>
          </a:p>
        </p:txBody>
      </p:sp>
      <p:sp>
        <p:nvSpPr>
          <p:cNvPr id="66" name="Google Shape;66;p13"/>
          <p:cNvSpPr txBox="1"/>
          <p:nvPr/>
        </p:nvSpPr>
        <p:spPr>
          <a:xfrm>
            <a:off x="-44400" y="4852750"/>
            <a:ext cx="2449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Merriweather"/>
                <a:ea typeface="Merriweather"/>
                <a:cs typeface="Merriweather"/>
                <a:sym typeface="Merriweather"/>
              </a:rPr>
              <a:t>sdmay20-51: Suzanna Gudivada</a:t>
            </a:r>
            <a:endParaRPr sz="10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Deliverables</a:t>
            </a:r>
            <a:endParaRPr/>
          </a:p>
        </p:txBody>
      </p:sp>
      <p:sp>
        <p:nvSpPr>
          <p:cNvPr id="130" name="Google Shape;130;p22"/>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Initial Deliverables:</a:t>
            </a:r>
            <a:endParaRPr/>
          </a:p>
          <a:p>
            <a:pPr marL="457200" lvl="0" indent="-311150" algn="l" rtl="0">
              <a:lnSpc>
                <a:spcPct val="150000"/>
              </a:lnSpc>
              <a:spcBef>
                <a:spcPts val="1600"/>
              </a:spcBef>
              <a:spcAft>
                <a:spcPts val="0"/>
              </a:spcAft>
              <a:buSzPts val="1300"/>
              <a:buChar char="●"/>
            </a:pPr>
            <a:r>
              <a:rPr lang="en" sz="1200">
                <a:solidFill>
                  <a:srgbClr val="2D3B45"/>
                </a:solidFill>
                <a:latin typeface="Lato"/>
                <a:ea typeface="Lato"/>
                <a:cs typeface="Lato"/>
                <a:sym typeface="Lato"/>
              </a:rPr>
              <a:t>Care Plan with predefined fields from Green Hills</a:t>
            </a:r>
            <a:endParaRPr sz="1200">
              <a:solidFill>
                <a:srgbClr val="2D3B45"/>
              </a:solidFill>
              <a:latin typeface="Lato"/>
              <a:ea typeface="Lato"/>
              <a:cs typeface="Lato"/>
              <a:sym typeface="Lato"/>
            </a:endParaRPr>
          </a:p>
          <a:p>
            <a:pPr marL="457200" lvl="0" indent="-311150" algn="l" rtl="0">
              <a:lnSpc>
                <a:spcPct val="150000"/>
              </a:lnSpc>
              <a:spcBef>
                <a:spcPts val="0"/>
              </a:spcBef>
              <a:spcAft>
                <a:spcPts val="0"/>
              </a:spcAft>
              <a:buSzPts val="1300"/>
              <a:buChar char="●"/>
            </a:pPr>
            <a:r>
              <a:rPr lang="en" sz="1200">
                <a:solidFill>
                  <a:srgbClr val="2D3B45"/>
                </a:solidFill>
                <a:latin typeface="Lato"/>
                <a:ea typeface="Lato"/>
                <a:cs typeface="Lato"/>
                <a:sym typeface="Lato"/>
              </a:rPr>
              <a:t>Admin/Employee pages</a:t>
            </a:r>
            <a:endParaRPr sz="1200">
              <a:solidFill>
                <a:srgbClr val="2D3B45"/>
              </a:solidFill>
              <a:latin typeface="Lato"/>
              <a:ea typeface="Lato"/>
              <a:cs typeface="Lato"/>
              <a:sym typeface="Lato"/>
            </a:endParaRPr>
          </a:p>
          <a:p>
            <a:pPr marL="457200" lvl="0" indent="-311150" algn="l" rtl="0">
              <a:lnSpc>
                <a:spcPct val="150000"/>
              </a:lnSpc>
              <a:spcBef>
                <a:spcPts val="0"/>
              </a:spcBef>
              <a:spcAft>
                <a:spcPts val="0"/>
              </a:spcAft>
              <a:buSzPts val="1300"/>
              <a:buChar char="●"/>
            </a:pPr>
            <a:r>
              <a:rPr lang="en" sz="1200">
                <a:solidFill>
                  <a:srgbClr val="2D3B45"/>
                </a:solidFill>
                <a:latin typeface="Lato"/>
                <a:ea typeface="Lato"/>
                <a:cs typeface="Lato"/>
                <a:sym typeface="Lato"/>
              </a:rPr>
              <a:t>Hub/Home page</a:t>
            </a:r>
            <a:endParaRPr sz="1200">
              <a:solidFill>
                <a:srgbClr val="2D3B45"/>
              </a:solidFill>
              <a:latin typeface="Lato"/>
              <a:ea typeface="Lato"/>
              <a:cs typeface="Lato"/>
              <a:sym typeface="Lato"/>
            </a:endParaRPr>
          </a:p>
          <a:p>
            <a:pPr marL="457200" lvl="0" indent="-304800" algn="l" rtl="0">
              <a:lnSpc>
                <a:spcPct val="150000"/>
              </a:lnSpc>
              <a:spcBef>
                <a:spcPts val="0"/>
              </a:spcBef>
              <a:spcAft>
                <a:spcPts val="0"/>
              </a:spcAft>
              <a:buClr>
                <a:srgbClr val="2D3B45"/>
              </a:buClr>
              <a:buSzPts val="1200"/>
              <a:buFont typeface="Lato"/>
              <a:buChar char="●"/>
            </a:pPr>
            <a:r>
              <a:rPr lang="en" sz="1200">
                <a:solidFill>
                  <a:srgbClr val="2D3B45"/>
                </a:solidFill>
                <a:latin typeface="Lato"/>
                <a:ea typeface="Lato"/>
                <a:cs typeface="Lato"/>
                <a:sym typeface="Lato"/>
              </a:rPr>
              <a:t>Real-time map of nurse and equipment locations</a:t>
            </a:r>
            <a:endParaRPr sz="1200">
              <a:solidFill>
                <a:srgbClr val="2D3B45"/>
              </a:solidFill>
              <a:latin typeface="Lato"/>
              <a:ea typeface="Lato"/>
              <a:cs typeface="Lato"/>
              <a:sym typeface="Lato"/>
            </a:endParaRPr>
          </a:p>
          <a:p>
            <a:pPr marL="457200" lvl="0" indent="-311150" algn="l" rtl="0">
              <a:lnSpc>
                <a:spcPct val="150000"/>
              </a:lnSpc>
              <a:spcBef>
                <a:spcPts val="0"/>
              </a:spcBef>
              <a:spcAft>
                <a:spcPts val="0"/>
              </a:spcAft>
              <a:buSzPts val="1300"/>
              <a:buChar char="●"/>
            </a:pPr>
            <a:r>
              <a:rPr lang="en" sz="1200">
                <a:solidFill>
                  <a:srgbClr val="2D3B45"/>
                </a:solidFill>
                <a:latin typeface="Lato"/>
                <a:ea typeface="Lato"/>
                <a:cs typeface="Lato"/>
                <a:sym typeface="Lato"/>
              </a:rPr>
              <a:t>Login page</a:t>
            </a:r>
            <a:endParaRPr sz="1200">
              <a:solidFill>
                <a:srgbClr val="2D3B45"/>
              </a:solidFill>
              <a:latin typeface="Lato"/>
              <a:ea typeface="Lato"/>
              <a:cs typeface="Lato"/>
              <a:sym typeface="Lato"/>
            </a:endParaRPr>
          </a:p>
          <a:p>
            <a:pPr marL="457200" lvl="0" indent="-304800" algn="l" rtl="0">
              <a:lnSpc>
                <a:spcPct val="150000"/>
              </a:lnSpc>
              <a:spcBef>
                <a:spcPts val="0"/>
              </a:spcBef>
              <a:spcAft>
                <a:spcPts val="0"/>
              </a:spcAft>
              <a:buClr>
                <a:srgbClr val="2D3B45"/>
              </a:buClr>
              <a:buSzPts val="1200"/>
              <a:buFont typeface="Lato"/>
              <a:buChar char="●"/>
            </a:pPr>
            <a:r>
              <a:rPr lang="en" sz="1200">
                <a:solidFill>
                  <a:srgbClr val="2D3B45"/>
                </a:solidFill>
                <a:latin typeface="Lato"/>
                <a:ea typeface="Lato"/>
                <a:cs typeface="Lato"/>
                <a:sym typeface="Lato"/>
              </a:rPr>
              <a:t>Field testing of map functionality within Green Hills</a:t>
            </a:r>
            <a:endParaRPr sz="1200">
              <a:solidFill>
                <a:srgbClr val="2D3B45"/>
              </a:solidFill>
              <a:latin typeface="Lato"/>
              <a:ea typeface="Lato"/>
              <a:cs typeface="Lato"/>
              <a:sym typeface="Lato"/>
            </a:endParaRPr>
          </a:p>
          <a:p>
            <a:pPr marL="457200" lvl="0" indent="0" algn="l" rtl="0">
              <a:spcBef>
                <a:spcPts val="900"/>
              </a:spcBef>
              <a:spcAft>
                <a:spcPts val="1600"/>
              </a:spcAft>
              <a:buNone/>
            </a:pPr>
            <a:endParaRPr/>
          </a:p>
        </p:txBody>
      </p:sp>
      <p:sp>
        <p:nvSpPr>
          <p:cNvPr id="131" name="Google Shape;131;p22"/>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Deliverables due to COVID-19:</a:t>
            </a:r>
            <a:endParaRPr/>
          </a:p>
          <a:p>
            <a:pPr marL="457200" lvl="0" indent="-311150" algn="l" rtl="0">
              <a:lnSpc>
                <a:spcPct val="150000"/>
              </a:lnSpc>
              <a:spcBef>
                <a:spcPts val="1600"/>
              </a:spcBef>
              <a:spcAft>
                <a:spcPts val="0"/>
              </a:spcAft>
              <a:buSzPts val="1300"/>
              <a:buChar char="●"/>
            </a:pPr>
            <a:r>
              <a:rPr lang="en" sz="1200">
                <a:solidFill>
                  <a:srgbClr val="2D3B45"/>
                </a:solidFill>
                <a:latin typeface="Lato"/>
                <a:ea typeface="Lato"/>
                <a:cs typeface="Lato"/>
                <a:sym typeface="Lato"/>
              </a:rPr>
              <a:t>Viewable Care Plan</a:t>
            </a:r>
            <a:endParaRPr sz="1200">
              <a:solidFill>
                <a:srgbClr val="2D3B45"/>
              </a:solidFill>
              <a:latin typeface="Lato"/>
              <a:ea typeface="Lato"/>
              <a:cs typeface="Lato"/>
              <a:sym typeface="Lato"/>
            </a:endParaRPr>
          </a:p>
          <a:p>
            <a:pPr marL="457200" lvl="0" indent="-304800" algn="l" rtl="0">
              <a:lnSpc>
                <a:spcPct val="150000"/>
              </a:lnSpc>
              <a:spcBef>
                <a:spcPts val="0"/>
              </a:spcBef>
              <a:spcAft>
                <a:spcPts val="0"/>
              </a:spcAft>
              <a:buClr>
                <a:srgbClr val="2D3B45"/>
              </a:buClr>
              <a:buSzPts val="1200"/>
              <a:buFont typeface="Lato"/>
              <a:buChar char="●"/>
            </a:pPr>
            <a:r>
              <a:rPr lang="en" sz="1200">
                <a:solidFill>
                  <a:srgbClr val="2D3B45"/>
                </a:solidFill>
                <a:latin typeface="Lato"/>
                <a:ea typeface="Lato"/>
                <a:cs typeface="Lato"/>
                <a:sym typeface="Lato"/>
              </a:rPr>
              <a:t>Admin/Employee pages</a:t>
            </a:r>
            <a:endParaRPr sz="1200">
              <a:solidFill>
                <a:srgbClr val="2D3B45"/>
              </a:solidFill>
              <a:latin typeface="Lato"/>
              <a:ea typeface="Lato"/>
              <a:cs typeface="Lato"/>
              <a:sym typeface="Lato"/>
            </a:endParaRPr>
          </a:p>
          <a:p>
            <a:pPr marL="457200" lvl="0" indent="-304800" algn="l" rtl="0">
              <a:lnSpc>
                <a:spcPct val="150000"/>
              </a:lnSpc>
              <a:spcBef>
                <a:spcPts val="0"/>
              </a:spcBef>
              <a:spcAft>
                <a:spcPts val="0"/>
              </a:spcAft>
              <a:buClr>
                <a:srgbClr val="2D3B45"/>
              </a:buClr>
              <a:buSzPts val="1200"/>
              <a:buFont typeface="Lato"/>
              <a:buChar char="●"/>
            </a:pPr>
            <a:r>
              <a:rPr lang="en" sz="1200">
                <a:solidFill>
                  <a:srgbClr val="2D3B45"/>
                </a:solidFill>
                <a:latin typeface="Lato"/>
                <a:ea typeface="Lato"/>
                <a:cs typeface="Lato"/>
                <a:sym typeface="Lato"/>
              </a:rPr>
              <a:t>Hub/Homepage</a:t>
            </a:r>
            <a:endParaRPr sz="1200">
              <a:solidFill>
                <a:srgbClr val="2D3B45"/>
              </a:solidFill>
              <a:latin typeface="Lato"/>
              <a:ea typeface="Lato"/>
              <a:cs typeface="Lato"/>
              <a:sym typeface="Lato"/>
            </a:endParaRPr>
          </a:p>
          <a:p>
            <a:pPr marL="457200" lvl="0" indent="-311150" algn="l" rtl="0">
              <a:lnSpc>
                <a:spcPct val="150000"/>
              </a:lnSpc>
              <a:spcBef>
                <a:spcPts val="0"/>
              </a:spcBef>
              <a:spcAft>
                <a:spcPts val="0"/>
              </a:spcAft>
              <a:buSzPts val="1300"/>
              <a:buChar char="●"/>
            </a:pPr>
            <a:r>
              <a:rPr lang="en" sz="1200">
                <a:solidFill>
                  <a:srgbClr val="2D3B45"/>
                </a:solidFill>
                <a:latin typeface="Lato"/>
                <a:ea typeface="Lato"/>
                <a:cs typeface="Lato"/>
                <a:sym typeface="Lato"/>
              </a:rPr>
              <a:t>Map showing legacy location data of nurses</a:t>
            </a:r>
            <a:endParaRPr sz="1200">
              <a:solidFill>
                <a:srgbClr val="2D3B45"/>
              </a:solidFill>
              <a:latin typeface="Lato"/>
              <a:ea typeface="Lato"/>
              <a:cs typeface="Lato"/>
              <a:sym typeface="Lato"/>
            </a:endParaRPr>
          </a:p>
          <a:p>
            <a:pPr marL="457200" lvl="0" indent="-311150" algn="l" rtl="0">
              <a:lnSpc>
                <a:spcPct val="150000"/>
              </a:lnSpc>
              <a:spcBef>
                <a:spcPts val="0"/>
              </a:spcBef>
              <a:spcAft>
                <a:spcPts val="0"/>
              </a:spcAft>
              <a:buSzPts val="1300"/>
              <a:buChar char="●"/>
            </a:pPr>
            <a:r>
              <a:rPr lang="en" sz="1200">
                <a:solidFill>
                  <a:srgbClr val="2D3B45"/>
                </a:solidFill>
                <a:latin typeface="Lato"/>
                <a:ea typeface="Lato"/>
                <a:cs typeface="Lato"/>
                <a:sym typeface="Lato"/>
              </a:rPr>
              <a:t>No longer implementing the login page</a:t>
            </a:r>
            <a:endParaRPr sz="1200">
              <a:solidFill>
                <a:srgbClr val="2D3B45"/>
              </a:solidFill>
              <a:latin typeface="Lato"/>
              <a:ea typeface="Lato"/>
              <a:cs typeface="Lato"/>
              <a:sym typeface="Lato"/>
            </a:endParaRPr>
          </a:p>
          <a:p>
            <a:pPr marL="457200" lvl="0" indent="-311150" algn="l" rtl="0">
              <a:lnSpc>
                <a:spcPct val="150000"/>
              </a:lnSpc>
              <a:spcBef>
                <a:spcPts val="0"/>
              </a:spcBef>
              <a:spcAft>
                <a:spcPts val="0"/>
              </a:spcAft>
              <a:buSzPts val="1300"/>
              <a:buChar char="●"/>
            </a:pPr>
            <a:r>
              <a:rPr lang="en" sz="1200">
                <a:solidFill>
                  <a:srgbClr val="2D3B45"/>
                </a:solidFill>
                <a:latin typeface="Lato"/>
                <a:ea typeface="Lato"/>
                <a:cs typeface="Lato"/>
                <a:sym typeface="Lato"/>
              </a:rPr>
              <a:t>Testing the live data displayed on the map webpage against data set provided by the client</a:t>
            </a:r>
            <a:endParaRPr sz="1200">
              <a:solidFill>
                <a:srgbClr val="2D3B45"/>
              </a:solidFill>
              <a:latin typeface="Lato"/>
              <a:ea typeface="Lato"/>
              <a:cs typeface="Lato"/>
              <a:sym typeface="Lato"/>
            </a:endParaRPr>
          </a:p>
          <a:p>
            <a:pPr marL="0" lvl="0" indent="0" algn="l" rtl="0">
              <a:spcBef>
                <a:spcPts val="900"/>
              </a:spcBef>
              <a:spcAft>
                <a:spcPts val="1600"/>
              </a:spcAft>
              <a:buNone/>
            </a:pPr>
            <a:endParaRPr/>
          </a:p>
        </p:txBody>
      </p:sp>
      <p:sp>
        <p:nvSpPr>
          <p:cNvPr id="132" name="Google Shape;132;p22"/>
          <p:cNvSpPr txBox="1"/>
          <p:nvPr/>
        </p:nvSpPr>
        <p:spPr>
          <a:xfrm>
            <a:off x="0" y="4791600"/>
            <a:ext cx="21012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73763"/>
                </a:solidFill>
                <a:latin typeface="Merriweather"/>
                <a:ea typeface="Merriweather"/>
                <a:cs typeface="Merriweather"/>
                <a:sym typeface="Merriweather"/>
              </a:rPr>
              <a:t>sdmay20-51: Austin Sehnert</a:t>
            </a:r>
            <a:endParaRPr sz="1000">
              <a:solidFill>
                <a:srgbClr val="07376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Milestones</a:t>
            </a:r>
            <a:endParaRPr/>
          </a:p>
        </p:txBody>
      </p:sp>
      <p:sp>
        <p:nvSpPr>
          <p:cNvPr id="138" name="Google Shape;138;p23"/>
          <p:cNvSpPr txBox="1">
            <a:spLocks noGrp="1"/>
          </p:cNvSpPr>
          <p:nvPr>
            <p:ph type="body" idx="1"/>
          </p:nvPr>
        </p:nvSpPr>
        <p:spPr>
          <a:xfrm>
            <a:off x="4644675" y="500925"/>
            <a:ext cx="4166400" cy="4352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Front-end</a:t>
            </a:r>
            <a:endParaRPr sz="1400"/>
          </a:p>
          <a:p>
            <a:pPr marL="914400" lvl="1" indent="-317500" algn="l" rtl="0">
              <a:spcBef>
                <a:spcPts val="0"/>
              </a:spcBef>
              <a:spcAft>
                <a:spcPts val="0"/>
              </a:spcAft>
              <a:buSzPts val="1400"/>
              <a:buChar char="○"/>
            </a:pPr>
            <a:r>
              <a:rPr lang="en" sz="1400"/>
              <a:t>Pages</a:t>
            </a:r>
            <a:endParaRPr sz="1400"/>
          </a:p>
          <a:p>
            <a:pPr marL="1371600" lvl="2" indent="-317500" algn="l" rtl="0">
              <a:spcBef>
                <a:spcPts val="0"/>
              </a:spcBef>
              <a:spcAft>
                <a:spcPts val="0"/>
              </a:spcAft>
              <a:buSzPts val="1400"/>
              <a:buChar char="■"/>
            </a:pPr>
            <a:r>
              <a:rPr lang="en" sz="1400"/>
              <a:t>Hub</a:t>
            </a:r>
            <a:endParaRPr sz="1400"/>
          </a:p>
          <a:p>
            <a:pPr marL="1371600" lvl="2" indent="-317500" algn="l" rtl="0">
              <a:spcBef>
                <a:spcPts val="0"/>
              </a:spcBef>
              <a:spcAft>
                <a:spcPts val="0"/>
              </a:spcAft>
              <a:buSzPts val="1400"/>
              <a:buChar char="■"/>
            </a:pPr>
            <a:r>
              <a:rPr lang="en" sz="1400"/>
              <a:t>Map </a:t>
            </a:r>
            <a:endParaRPr sz="1400"/>
          </a:p>
          <a:p>
            <a:pPr marL="1371600" lvl="2" indent="-317500" algn="l" rtl="0">
              <a:spcBef>
                <a:spcPts val="0"/>
              </a:spcBef>
              <a:spcAft>
                <a:spcPts val="0"/>
              </a:spcAft>
              <a:buSzPts val="1400"/>
              <a:buChar char="■"/>
            </a:pPr>
            <a:r>
              <a:rPr lang="en" sz="1400"/>
              <a:t>Care Plan</a:t>
            </a:r>
            <a:endParaRPr sz="1400"/>
          </a:p>
          <a:p>
            <a:pPr marL="1371600" lvl="2" indent="-317500" algn="l" rtl="0">
              <a:spcBef>
                <a:spcPts val="0"/>
              </a:spcBef>
              <a:spcAft>
                <a:spcPts val="0"/>
              </a:spcAft>
              <a:buSzPts val="1400"/>
              <a:buChar char="■"/>
            </a:pPr>
            <a:r>
              <a:rPr lang="en" sz="1400"/>
              <a:t>Employee</a:t>
            </a:r>
            <a:endParaRPr sz="1400"/>
          </a:p>
          <a:p>
            <a:pPr marL="914400" lvl="1" indent="-317500" algn="l" rtl="0">
              <a:spcBef>
                <a:spcPts val="0"/>
              </a:spcBef>
              <a:spcAft>
                <a:spcPts val="0"/>
              </a:spcAft>
              <a:buSzPts val="1400"/>
              <a:buChar char="○"/>
            </a:pPr>
            <a:r>
              <a:rPr lang="en" sz="1400"/>
              <a:t>Networking</a:t>
            </a:r>
            <a:endParaRPr sz="1400"/>
          </a:p>
          <a:p>
            <a:pPr marL="1371600" lvl="2" indent="-317500" algn="l" rtl="0">
              <a:spcBef>
                <a:spcPts val="0"/>
              </a:spcBef>
              <a:spcAft>
                <a:spcPts val="0"/>
              </a:spcAft>
              <a:buSzPts val="1400"/>
              <a:buChar char="■"/>
            </a:pPr>
            <a:r>
              <a:rPr lang="en" sz="1400"/>
              <a:t>API requests</a:t>
            </a:r>
            <a:endParaRPr sz="1400"/>
          </a:p>
          <a:p>
            <a:pPr marL="1371600" lvl="2" indent="-317500" algn="l" rtl="0">
              <a:spcBef>
                <a:spcPts val="0"/>
              </a:spcBef>
              <a:spcAft>
                <a:spcPts val="0"/>
              </a:spcAft>
              <a:buSzPts val="1400"/>
              <a:buChar char="■"/>
            </a:pPr>
            <a:r>
              <a:rPr lang="en" sz="1400"/>
              <a:t>Socket connection</a:t>
            </a:r>
            <a:endParaRPr sz="1400"/>
          </a:p>
          <a:p>
            <a:pPr marL="457200" lvl="0" indent="-317500" algn="l" rtl="0">
              <a:spcBef>
                <a:spcPts val="0"/>
              </a:spcBef>
              <a:spcAft>
                <a:spcPts val="0"/>
              </a:spcAft>
              <a:buSzPts val="1400"/>
              <a:buChar char="●"/>
            </a:pPr>
            <a:r>
              <a:rPr lang="en" sz="1400"/>
              <a:t>Back-end</a:t>
            </a:r>
            <a:endParaRPr sz="1400"/>
          </a:p>
          <a:p>
            <a:pPr marL="914400" lvl="1" indent="-317500" algn="l" rtl="0">
              <a:spcBef>
                <a:spcPts val="0"/>
              </a:spcBef>
              <a:spcAft>
                <a:spcPts val="0"/>
              </a:spcAft>
              <a:buSzPts val="1400"/>
              <a:buChar char="○"/>
            </a:pPr>
            <a:r>
              <a:rPr lang="en" sz="1400"/>
              <a:t>API</a:t>
            </a:r>
            <a:endParaRPr sz="1400"/>
          </a:p>
          <a:p>
            <a:pPr marL="1371600" lvl="2" indent="-317500" algn="l" rtl="0">
              <a:spcBef>
                <a:spcPts val="0"/>
              </a:spcBef>
              <a:spcAft>
                <a:spcPts val="0"/>
              </a:spcAft>
              <a:buSzPts val="1400"/>
              <a:buChar char="■"/>
            </a:pPr>
            <a:r>
              <a:rPr lang="en" sz="1400"/>
              <a:t>Database Connection</a:t>
            </a:r>
            <a:endParaRPr sz="1400"/>
          </a:p>
          <a:p>
            <a:pPr marL="1371600" lvl="2" indent="-317500" algn="l" rtl="0">
              <a:spcBef>
                <a:spcPts val="0"/>
              </a:spcBef>
              <a:spcAft>
                <a:spcPts val="0"/>
              </a:spcAft>
              <a:buSzPts val="1400"/>
              <a:buChar char="■"/>
            </a:pPr>
            <a:r>
              <a:rPr lang="en" sz="1400"/>
              <a:t>SQL Query Constructions</a:t>
            </a:r>
            <a:endParaRPr sz="1400"/>
          </a:p>
          <a:p>
            <a:pPr marL="1371600" lvl="2" indent="-317500" algn="l" rtl="0">
              <a:spcBef>
                <a:spcPts val="0"/>
              </a:spcBef>
              <a:spcAft>
                <a:spcPts val="0"/>
              </a:spcAft>
              <a:buSzPts val="1400"/>
              <a:buChar char="■"/>
            </a:pPr>
            <a:r>
              <a:rPr lang="en" sz="1400"/>
              <a:t>HTTP Requests</a:t>
            </a:r>
            <a:endParaRPr sz="1400"/>
          </a:p>
          <a:p>
            <a:pPr marL="1371600" lvl="2" indent="-317500" algn="l" rtl="0">
              <a:spcBef>
                <a:spcPts val="0"/>
              </a:spcBef>
              <a:spcAft>
                <a:spcPts val="0"/>
              </a:spcAft>
              <a:buSzPts val="1400"/>
              <a:buChar char="■"/>
            </a:pPr>
            <a:r>
              <a:rPr lang="en" sz="1400"/>
              <a:t>Map Websocket Connection</a:t>
            </a:r>
            <a:endParaRPr sz="1400"/>
          </a:p>
          <a:p>
            <a:pPr marL="914400" lvl="1" indent="-317500" algn="l" rtl="0">
              <a:spcBef>
                <a:spcPts val="0"/>
              </a:spcBef>
              <a:spcAft>
                <a:spcPts val="0"/>
              </a:spcAft>
              <a:buSzPts val="1400"/>
              <a:buChar char="○"/>
            </a:pPr>
            <a:r>
              <a:rPr lang="en" sz="1400"/>
              <a:t>Database Schema Corrected and Implemented</a:t>
            </a:r>
            <a:endParaRPr sz="1400"/>
          </a:p>
          <a:p>
            <a:pPr marL="0" lvl="0" indent="0" algn="l" rtl="0">
              <a:spcBef>
                <a:spcPts val="1600"/>
              </a:spcBef>
              <a:spcAft>
                <a:spcPts val="1600"/>
              </a:spcAft>
              <a:buNone/>
            </a:pPr>
            <a:endParaRPr sz="1400"/>
          </a:p>
        </p:txBody>
      </p:sp>
      <p:sp>
        <p:nvSpPr>
          <p:cNvPr id="139" name="Google Shape;139;p23"/>
          <p:cNvSpPr txBox="1"/>
          <p:nvPr/>
        </p:nvSpPr>
        <p:spPr>
          <a:xfrm>
            <a:off x="7717825" y="0"/>
            <a:ext cx="1486500" cy="351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Merriweather"/>
                <a:ea typeface="Merriweather"/>
                <a:cs typeface="Merriweather"/>
                <a:sym typeface="Merriweather"/>
              </a:rPr>
              <a:t>CNAT sdmay20-51</a:t>
            </a:r>
            <a:r>
              <a:rPr lang="en" sz="1000">
                <a:solidFill>
                  <a:srgbClr val="FFFFFF"/>
                </a:solidFill>
                <a:latin typeface="Merriweather"/>
                <a:ea typeface="Merriweather"/>
                <a:cs typeface="Merriweather"/>
                <a:sym typeface="Merriweather"/>
              </a:rPr>
              <a:t>51</a:t>
            </a:r>
            <a:endParaRPr sz="1000">
              <a:solidFill>
                <a:srgbClr val="FFFFFF"/>
              </a:solidFill>
            </a:endParaRPr>
          </a:p>
        </p:txBody>
      </p:sp>
      <p:sp>
        <p:nvSpPr>
          <p:cNvPr id="140" name="Google Shape;140;p23"/>
          <p:cNvSpPr txBox="1"/>
          <p:nvPr/>
        </p:nvSpPr>
        <p:spPr>
          <a:xfrm>
            <a:off x="-44400" y="4852750"/>
            <a:ext cx="2449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Merriweather"/>
                <a:ea typeface="Merriweather"/>
                <a:cs typeface="Merriweather"/>
                <a:sym typeface="Merriweather"/>
              </a:rPr>
              <a:t>sdmay20-51: Kirkland Keith</a:t>
            </a:r>
            <a:endParaRPr sz="10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Decomposition</a:t>
            </a:r>
            <a:endParaRPr/>
          </a:p>
        </p:txBody>
      </p:sp>
      <p:pic>
        <p:nvPicPr>
          <p:cNvPr id="146" name="Google Shape;146;p24"/>
          <p:cNvPicPr preferRelativeResize="0"/>
          <p:nvPr/>
        </p:nvPicPr>
        <p:blipFill rotWithShape="1">
          <a:blip r:embed="rId3">
            <a:alphaModFix/>
          </a:blip>
          <a:srcRect l="16150" t="6222" r="2156" b="2943"/>
          <a:stretch/>
        </p:blipFill>
        <p:spPr>
          <a:xfrm>
            <a:off x="4322450" y="878025"/>
            <a:ext cx="4774002" cy="3578098"/>
          </a:xfrm>
          <a:prstGeom prst="rect">
            <a:avLst/>
          </a:prstGeom>
          <a:noFill/>
          <a:ln>
            <a:noFill/>
          </a:ln>
        </p:spPr>
      </p:pic>
      <p:sp>
        <p:nvSpPr>
          <p:cNvPr id="147" name="Google Shape;147;p24"/>
          <p:cNvSpPr txBox="1"/>
          <p:nvPr/>
        </p:nvSpPr>
        <p:spPr>
          <a:xfrm>
            <a:off x="4246825" y="4499800"/>
            <a:ext cx="4131900" cy="3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Figure: Functional Decomposition of CNAT webpage</a:t>
            </a:r>
            <a:endParaRPr sz="1000">
              <a:latin typeface="Lato"/>
              <a:ea typeface="Lato"/>
              <a:cs typeface="Lato"/>
              <a:sym typeface="Lato"/>
            </a:endParaRPr>
          </a:p>
        </p:txBody>
      </p:sp>
      <p:sp>
        <p:nvSpPr>
          <p:cNvPr id="148" name="Google Shape;148;p24"/>
          <p:cNvSpPr txBox="1"/>
          <p:nvPr/>
        </p:nvSpPr>
        <p:spPr>
          <a:xfrm>
            <a:off x="-44400" y="4852750"/>
            <a:ext cx="2449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Merriweather"/>
                <a:ea typeface="Merriweather"/>
                <a:cs typeface="Merriweather"/>
                <a:sym typeface="Merriweather"/>
              </a:rPr>
              <a:t>sdmay20-51: Brandon Elizondo</a:t>
            </a:r>
            <a:endParaRPr sz="10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Sketch</a:t>
            </a:r>
            <a:endParaRPr/>
          </a:p>
          <a:p>
            <a:pPr marL="0" lvl="0" indent="0" algn="l" rtl="0">
              <a:spcBef>
                <a:spcPts val="0"/>
              </a:spcBef>
              <a:spcAft>
                <a:spcPts val="0"/>
              </a:spcAft>
              <a:buNone/>
            </a:pPr>
            <a:endParaRPr/>
          </a:p>
        </p:txBody>
      </p:sp>
      <p:sp>
        <p:nvSpPr>
          <p:cNvPr id="154" name="Google Shape;154;p25"/>
          <p:cNvSpPr txBox="1"/>
          <p:nvPr/>
        </p:nvSpPr>
        <p:spPr>
          <a:xfrm>
            <a:off x="777893" y="4165497"/>
            <a:ext cx="21951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Figure 1. Login  Page</a:t>
            </a:r>
            <a:endParaRPr sz="1000">
              <a:latin typeface="Lato"/>
              <a:ea typeface="Lato"/>
              <a:cs typeface="Lato"/>
              <a:sym typeface="Lato"/>
            </a:endParaRPr>
          </a:p>
        </p:txBody>
      </p:sp>
      <p:sp>
        <p:nvSpPr>
          <p:cNvPr id="155" name="Google Shape;155;p25"/>
          <p:cNvSpPr txBox="1"/>
          <p:nvPr/>
        </p:nvSpPr>
        <p:spPr>
          <a:xfrm>
            <a:off x="6650124" y="4165497"/>
            <a:ext cx="21306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Figure 3. Map page</a:t>
            </a:r>
            <a:endParaRPr sz="1000">
              <a:latin typeface="Lato"/>
              <a:ea typeface="Lato"/>
              <a:cs typeface="Lato"/>
              <a:sym typeface="Lato"/>
            </a:endParaRPr>
          </a:p>
        </p:txBody>
      </p:sp>
      <p:sp>
        <p:nvSpPr>
          <p:cNvPr id="156" name="Google Shape;156;p25"/>
          <p:cNvSpPr txBox="1"/>
          <p:nvPr/>
        </p:nvSpPr>
        <p:spPr>
          <a:xfrm>
            <a:off x="3632655" y="4165497"/>
            <a:ext cx="21951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Figure 2. Admin: Employee</a:t>
            </a:r>
            <a:endParaRPr sz="1000">
              <a:latin typeface="Lato"/>
              <a:ea typeface="Lato"/>
              <a:cs typeface="Lato"/>
              <a:sym typeface="Lato"/>
            </a:endParaRPr>
          </a:p>
        </p:txBody>
      </p:sp>
      <p:pic>
        <p:nvPicPr>
          <p:cNvPr id="157" name="Google Shape;157;p25"/>
          <p:cNvPicPr preferRelativeResize="0"/>
          <p:nvPr/>
        </p:nvPicPr>
        <p:blipFill>
          <a:blip r:embed="rId3">
            <a:alphaModFix/>
          </a:blip>
          <a:stretch>
            <a:fillRect/>
          </a:stretch>
        </p:blipFill>
        <p:spPr>
          <a:xfrm>
            <a:off x="78975" y="1591886"/>
            <a:ext cx="2894025" cy="2573615"/>
          </a:xfrm>
          <a:prstGeom prst="rect">
            <a:avLst/>
          </a:prstGeom>
          <a:noFill/>
          <a:ln>
            <a:noFill/>
          </a:ln>
        </p:spPr>
      </p:pic>
      <p:pic>
        <p:nvPicPr>
          <p:cNvPr id="158" name="Google Shape;158;p25"/>
          <p:cNvPicPr preferRelativeResize="0"/>
          <p:nvPr/>
        </p:nvPicPr>
        <p:blipFill>
          <a:blip r:embed="rId4">
            <a:alphaModFix/>
          </a:blip>
          <a:stretch>
            <a:fillRect/>
          </a:stretch>
        </p:blipFill>
        <p:spPr>
          <a:xfrm>
            <a:off x="2843125" y="1860625"/>
            <a:ext cx="3344550" cy="2094426"/>
          </a:xfrm>
          <a:prstGeom prst="rect">
            <a:avLst/>
          </a:prstGeom>
          <a:noFill/>
          <a:ln>
            <a:noFill/>
          </a:ln>
        </p:spPr>
      </p:pic>
      <p:pic>
        <p:nvPicPr>
          <p:cNvPr id="159" name="Google Shape;159;p25"/>
          <p:cNvPicPr preferRelativeResize="0"/>
          <p:nvPr/>
        </p:nvPicPr>
        <p:blipFill>
          <a:blip r:embed="rId5">
            <a:alphaModFix/>
          </a:blip>
          <a:stretch>
            <a:fillRect/>
          </a:stretch>
        </p:blipFill>
        <p:spPr>
          <a:xfrm>
            <a:off x="6359550" y="1685050"/>
            <a:ext cx="2651524" cy="2387283"/>
          </a:xfrm>
          <a:prstGeom prst="rect">
            <a:avLst/>
          </a:prstGeom>
          <a:noFill/>
          <a:ln>
            <a:noFill/>
          </a:ln>
        </p:spPr>
      </p:pic>
      <p:sp>
        <p:nvSpPr>
          <p:cNvPr id="160" name="Google Shape;160;p25"/>
          <p:cNvSpPr txBox="1"/>
          <p:nvPr/>
        </p:nvSpPr>
        <p:spPr>
          <a:xfrm>
            <a:off x="6492600" y="4791600"/>
            <a:ext cx="26514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i="1">
                <a:latin typeface="Roboto"/>
                <a:ea typeface="Roboto"/>
                <a:cs typeface="Roboto"/>
                <a:sym typeface="Roboto"/>
              </a:rPr>
              <a:t>* Screen Designs provided by In Motion Care LLC</a:t>
            </a:r>
            <a:endParaRPr sz="900" b="1" i="1">
              <a:latin typeface="Roboto"/>
              <a:ea typeface="Roboto"/>
              <a:cs typeface="Roboto"/>
              <a:sym typeface="Roboto"/>
            </a:endParaRPr>
          </a:p>
        </p:txBody>
      </p:sp>
      <p:sp>
        <p:nvSpPr>
          <p:cNvPr id="161" name="Google Shape;161;p25"/>
          <p:cNvSpPr txBox="1"/>
          <p:nvPr/>
        </p:nvSpPr>
        <p:spPr>
          <a:xfrm>
            <a:off x="-44400" y="4852750"/>
            <a:ext cx="2449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sdmay20-51: Suzanna Gudivada</a:t>
            </a: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Sketch</a:t>
            </a:r>
            <a:endParaRPr/>
          </a:p>
          <a:p>
            <a:pPr marL="0" lvl="0" indent="0" algn="l" rtl="0">
              <a:spcBef>
                <a:spcPts val="0"/>
              </a:spcBef>
              <a:spcAft>
                <a:spcPts val="0"/>
              </a:spcAft>
              <a:buNone/>
            </a:pPr>
            <a:endParaRPr/>
          </a:p>
        </p:txBody>
      </p:sp>
      <p:sp>
        <p:nvSpPr>
          <p:cNvPr id="167" name="Google Shape;167;p26"/>
          <p:cNvSpPr txBox="1"/>
          <p:nvPr/>
        </p:nvSpPr>
        <p:spPr>
          <a:xfrm>
            <a:off x="311725" y="4255250"/>
            <a:ext cx="2492700" cy="3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Figure 4. Care Plan Log</a:t>
            </a:r>
            <a:endParaRPr sz="1000">
              <a:latin typeface="Lato"/>
              <a:ea typeface="Lato"/>
              <a:cs typeface="Lato"/>
              <a:sym typeface="Lato"/>
            </a:endParaRPr>
          </a:p>
        </p:txBody>
      </p:sp>
      <p:sp>
        <p:nvSpPr>
          <p:cNvPr id="168" name="Google Shape;168;p26"/>
          <p:cNvSpPr txBox="1"/>
          <p:nvPr/>
        </p:nvSpPr>
        <p:spPr>
          <a:xfrm>
            <a:off x="4647263" y="4255250"/>
            <a:ext cx="2492700" cy="3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Figure 5. Care Table</a:t>
            </a:r>
            <a:endParaRPr sz="1000">
              <a:latin typeface="Lato"/>
              <a:ea typeface="Lato"/>
              <a:cs typeface="Lato"/>
              <a:sym typeface="Lato"/>
            </a:endParaRPr>
          </a:p>
        </p:txBody>
      </p:sp>
      <p:pic>
        <p:nvPicPr>
          <p:cNvPr id="169" name="Google Shape;169;p26"/>
          <p:cNvPicPr preferRelativeResize="0"/>
          <p:nvPr/>
        </p:nvPicPr>
        <p:blipFill>
          <a:blip r:embed="rId3">
            <a:alphaModFix/>
          </a:blip>
          <a:stretch>
            <a:fillRect/>
          </a:stretch>
        </p:blipFill>
        <p:spPr>
          <a:xfrm>
            <a:off x="4526426" y="1715775"/>
            <a:ext cx="4406850" cy="2402959"/>
          </a:xfrm>
          <a:prstGeom prst="rect">
            <a:avLst/>
          </a:prstGeom>
          <a:noFill/>
          <a:ln>
            <a:noFill/>
          </a:ln>
        </p:spPr>
      </p:pic>
      <p:pic>
        <p:nvPicPr>
          <p:cNvPr id="170" name="Google Shape;170;p26"/>
          <p:cNvPicPr preferRelativeResize="0"/>
          <p:nvPr/>
        </p:nvPicPr>
        <p:blipFill>
          <a:blip r:embed="rId4">
            <a:alphaModFix/>
          </a:blip>
          <a:stretch>
            <a:fillRect/>
          </a:stretch>
        </p:blipFill>
        <p:spPr>
          <a:xfrm>
            <a:off x="152400" y="1715775"/>
            <a:ext cx="4267275" cy="2402950"/>
          </a:xfrm>
          <a:prstGeom prst="rect">
            <a:avLst/>
          </a:prstGeom>
          <a:noFill/>
          <a:ln>
            <a:noFill/>
          </a:ln>
        </p:spPr>
      </p:pic>
      <p:sp>
        <p:nvSpPr>
          <p:cNvPr id="171" name="Google Shape;171;p26"/>
          <p:cNvSpPr txBox="1"/>
          <p:nvPr/>
        </p:nvSpPr>
        <p:spPr>
          <a:xfrm>
            <a:off x="6492600" y="4791600"/>
            <a:ext cx="26514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i="1">
                <a:latin typeface="Roboto"/>
                <a:ea typeface="Roboto"/>
                <a:cs typeface="Roboto"/>
                <a:sym typeface="Roboto"/>
              </a:rPr>
              <a:t>* Screen Designs provided by In Motion Care LLC</a:t>
            </a:r>
            <a:endParaRPr sz="900" b="1" i="1">
              <a:latin typeface="Roboto"/>
              <a:ea typeface="Roboto"/>
              <a:cs typeface="Roboto"/>
              <a:sym typeface="Roboto"/>
            </a:endParaRPr>
          </a:p>
        </p:txBody>
      </p:sp>
      <p:sp>
        <p:nvSpPr>
          <p:cNvPr id="172" name="Google Shape;172;p26"/>
          <p:cNvSpPr txBox="1"/>
          <p:nvPr/>
        </p:nvSpPr>
        <p:spPr>
          <a:xfrm>
            <a:off x="-44400" y="4852750"/>
            <a:ext cx="2449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sdmay20-51: Suzanna Gudivada</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Detailed Design</a:t>
            </a:r>
            <a:endParaRPr/>
          </a:p>
        </p:txBody>
      </p:sp>
      <p:sp>
        <p:nvSpPr>
          <p:cNvPr id="178" name="Google Shape;178;p27"/>
          <p:cNvSpPr txBox="1"/>
          <p:nvPr/>
        </p:nvSpPr>
        <p:spPr>
          <a:xfrm>
            <a:off x="755500" y="1529400"/>
            <a:ext cx="8076900" cy="3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179" name="Google Shape;179;p27"/>
          <p:cNvSpPr txBox="1"/>
          <p:nvPr/>
        </p:nvSpPr>
        <p:spPr>
          <a:xfrm>
            <a:off x="830725" y="4599600"/>
            <a:ext cx="4131900" cy="3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Figure: Detailed Design Flow </a:t>
            </a:r>
            <a:endParaRPr sz="1000">
              <a:latin typeface="Lato"/>
              <a:ea typeface="Lato"/>
              <a:cs typeface="Lato"/>
              <a:sym typeface="Lato"/>
            </a:endParaRPr>
          </a:p>
        </p:txBody>
      </p:sp>
      <p:pic>
        <p:nvPicPr>
          <p:cNvPr id="180" name="Google Shape;180;p27"/>
          <p:cNvPicPr preferRelativeResize="0"/>
          <p:nvPr/>
        </p:nvPicPr>
        <p:blipFill rotWithShape="1">
          <a:blip r:embed="rId3">
            <a:alphaModFix/>
          </a:blip>
          <a:srcRect l="18166" t="28566"/>
          <a:stretch/>
        </p:blipFill>
        <p:spPr>
          <a:xfrm>
            <a:off x="830725" y="1273650"/>
            <a:ext cx="7482552" cy="3630901"/>
          </a:xfrm>
          <a:prstGeom prst="rect">
            <a:avLst/>
          </a:prstGeom>
          <a:noFill/>
          <a:ln>
            <a:noFill/>
          </a:ln>
        </p:spPr>
      </p:pic>
      <p:sp>
        <p:nvSpPr>
          <p:cNvPr id="181" name="Google Shape;181;p27"/>
          <p:cNvSpPr txBox="1"/>
          <p:nvPr/>
        </p:nvSpPr>
        <p:spPr>
          <a:xfrm>
            <a:off x="-44400" y="4852750"/>
            <a:ext cx="2449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sdmay20-51: Kirkland Keith</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Technologies</a:t>
            </a:r>
            <a:endParaRPr/>
          </a:p>
          <a:p>
            <a:pPr marL="0" lvl="0" indent="0" algn="l" rtl="0">
              <a:spcBef>
                <a:spcPts val="0"/>
              </a:spcBef>
              <a:spcAft>
                <a:spcPts val="0"/>
              </a:spcAft>
              <a:buNone/>
            </a:pPr>
            <a:r>
              <a:rPr lang="en"/>
              <a:t>Used</a:t>
            </a:r>
            <a:endParaRPr/>
          </a:p>
        </p:txBody>
      </p:sp>
      <p:sp>
        <p:nvSpPr>
          <p:cNvPr id="187" name="Google Shape;187;p28"/>
          <p:cNvSpPr txBox="1"/>
          <p:nvPr/>
        </p:nvSpPr>
        <p:spPr>
          <a:xfrm>
            <a:off x="4411800" y="435600"/>
            <a:ext cx="4732200" cy="4272300"/>
          </a:xfrm>
          <a:prstGeom prst="rect">
            <a:avLst/>
          </a:prstGeom>
          <a:noFill/>
          <a:ln>
            <a:noFill/>
          </a:ln>
        </p:spPr>
        <p:txBody>
          <a:bodyPr spcFirstLastPara="1" wrap="square" lIns="91425" tIns="91425" rIns="91425" bIns="91425" anchor="t" anchorCtr="0">
            <a:noAutofit/>
          </a:bodyPr>
          <a:lstStyle/>
          <a:p>
            <a:pPr marL="457200" lvl="0" indent="-311150" algn="l" rtl="0">
              <a:lnSpc>
                <a:spcPct val="200000"/>
              </a:lnSpc>
              <a:spcBef>
                <a:spcPts val="0"/>
              </a:spcBef>
              <a:spcAft>
                <a:spcPts val="0"/>
              </a:spcAft>
              <a:buSzPts val="1300"/>
              <a:buFont typeface="Roboto"/>
              <a:buChar char="●"/>
            </a:pPr>
            <a:r>
              <a:rPr lang="en" sz="1300">
                <a:latin typeface="Roboto"/>
                <a:ea typeface="Roboto"/>
                <a:cs typeface="Roboto"/>
                <a:sym typeface="Roboto"/>
              </a:rPr>
              <a:t>React JavaScript</a:t>
            </a:r>
            <a:endParaRPr sz="1300">
              <a:latin typeface="Roboto"/>
              <a:ea typeface="Roboto"/>
              <a:cs typeface="Roboto"/>
              <a:sym typeface="Roboto"/>
            </a:endParaRPr>
          </a:p>
          <a:p>
            <a:pPr marL="457200" lvl="0" indent="-311150" algn="l" rtl="0">
              <a:lnSpc>
                <a:spcPct val="200000"/>
              </a:lnSpc>
              <a:spcBef>
                <a:spcPts val="0"/>
              </a:spcBef>
              <a:spcAft>
                <a:spcPts val="0"/>
              </a:spcAft>
              <a:buSzPts val="1300"/>
              <a:buFont typeface="Roboto"/>
              <a:buChar char="●"/>
            </a:pPr>
            <a:r>
              <a:rPr lang="en" sz="1300">
                <a:latin typeface="Roboto"/>
                <a:ea typeface="Roboto"/>
                <a:cs typeface="Roboto"/>
                <a:sym typeface="Roboto"/>
              </a:rPr>
              <a:t>Redux</a:t>
            </a:r>
            <a:endParaRPr sz="1300">
              <a:latin typeface="Roboto"/>
              <a:ea typeface="Roboto"/>
              <a:cs typeface="Roboto"/>
              <a:sym typeface="Roboto"/>
            </a:endParaRPr>
          </a:p>
          <a:p>
            <a:pPr marL="457200" lvl="0" indent="-311150" algn="l" rtl="0">
              <a:lnSpc>
                <a:spcPct val="200000"/>
              </a:lnSpc>
              <a:spcBef>
                <a:spcPts val="0"/>
              </a:spcBef>
              <a:spcAft>
                <a:spcPts val="0"/>
              </a:spcAft>
              <a:buSzPts val="1300"/>
              <a:buFont typeface="Roboto"/>
              <a:buChar char="●"/>
            </a:pPr>
            <a:r>
              <a:rPr lang="en" sz="1300">
                <a:latin typeface="Roboto"/>
                <a:ea typeface="Roboto"/>
                <a:cs typeface="Roboto"/>
                <a:sym typeface="Roboto"/>
              </a:rPr>
              <a:t>Bootstrap</a:t>
            </a:r>
            <a:endParaRPr sz="1300">
              <a:latin typeface="Roboto"/>
              <a:ea typeface="Roboto"/>
              <a:cs typeface="Roboto"/>
              <a:sym typeface="Roboto"/>
            </a:endParaRPr>
          </a:p>
          <a:p>
            <a:pPr marL="457200" lvl="0" indent="-311150" algn="l" rtl="0">
              <a:lnSpc>
                <a:spcPct val="200000"/>
              </a:lnSpc>
              <a:spcBef>
                <a:spcPts val="0"/>
              </a:spcBef>
              <a:spcAft>
                <a:spcPts val="0"/>
              </a:spcAft>
              <a:buSzPts val="1300"/>
              <a:buFont typeface="Roboto"/>
              <a:buChar char="●"/>
            </a:pPr>
            <a:r>
              <a:rPr lang="en" sz="1300">
                <a:latin typeface="Roboto"/>
                <a:ea typeface="Roboto"/>
                <a:cs typeface="Roboto"/>
                <a:sym typeface="Roboto"/>
              </a:rPr>
              <a:t>Java (Spring Boot)</a:t>
            </a:r>
            <a:endParaRPr sz="1300">
              <a:latin typeface="Roboto"/>
              <a:ea typeface="Roboto"/>
              <a:cs typeface="Roboto"/>
              <a:sym typeface="Roboto"/>
            </a:endParaRPr>
          </a:p>
          <a:p>
            <a:pPr marL="457200" lvl="0" indent="-311150" algn="l" rtl="0">
              <a:lnSpc>
                <a:spcPct val="200000"/>
              </a:lnSpc>
              <a:spcBef>
                <a:spcPts val="0"/>
              </a:spcBef>
              <a:spcAft>
                <a:spcPts val="0"/>
              </a:spcAft>
              <a:buSzPts val="1300"/>
              <a:buFont typeface="Roboto"/>
              <a:buChar char="●"/>
            </a:pPr>
            <a:r>
              <a:rPr lang="en" sz="1300">
                <a:latin typeface="Roboto"/>
                <a:ea typeface="Roboto"/>
                <a:cs typeface="Roboto"/>
                <a:sym typeface="Roboto"/>
              </a:rPr>
              <a:t>MySQL</a:t>
            </a:r>
            <a:endParaRPr sz="1300">
              <a:latin typeface="Roboto"/>
              <a:ea typeface="Roboto"/>
              <a:cs typeface="Roboto"/>
              <a:sym typeface="Roboto"/>
            </a:endParaRPr>
          </a:p>
          <a:p>
            <a:pPr marL="457200" lvl="0" indent="-311150" algn="l" rtl="0">
              <a:lnSpc>
                <a:spcPct val="200000"/>
              </a:lnSpc>
              <a:spcBef>
                <a:spcPts val="0"/>
              </a:spcBef>
              <a:spcAft>
                <a:spcPts val="0"/>
              </a:spcAft>
              <a:buSzPts val="1300"/>
              <a:buFont typeface="Roboto"/>
              <a:buChar char="●"/>
            </a:pPr>
            <a:r>
              <a:rPr lang="en" sz="1300">
                <a:latin typeface="Roboto"/>
                <a:ea typeface="Roboto"/>
                <a:cs typeface="Roboto"/>
                <a:sym typeface="Roboto"/>
              </a:rPr>
              <a:t>Google Cloud</a:t>
            </a:r>
            <a:endParaRPr sz="1300">
              <a:latin typeface="Roboto"/>
              <a:ea typeface="Roboto"/>
              <a:cs typeface="Roboto"/>
              <a:sym typeface="Roboto"/>
            </a:endParaRPr>
          </a:p>
          <a:p>
            <a:pPr marL="457200" lvl="0" indent="-311150" algn="l" rtl="0">
              <a:lnSpc>
                <a:spcPct val="200000"/>
              </a:lnSpc>
              <a:spcBef>
                <a:spcPts val="0"/>
              </a:spcBef>
              <a:spcAft>
                <a:spcPts val="0"/>
              </a:spcAft>
              <a:buSzPts val="1300"/>
              <a:buFont typeface="Roboto"/>
              <a:buChar char="●"/>
            </a:pPr>
            <a:r>
              <a:rPr lang="en" sz="1300">
                <a:latin typeface="Roboto"/>
                <a:ea typeface="Roboto"/>
                <a:cs typeface="Roboto"/>
                <a:sym typeface="Roboto"/>
              </a:rPr>
              <a:t>Websockets and STOMP (simple messaging protocol)</a:t>
            </a:r>
            <a:endParaRPr sz="1300">
              <a:latin typeface="Roboto"/>
              <a:ea typeface="Roboto"/>
              <a:cs typeface="Roboto"/>
              <a:sym typeface="Roboto"/>
            </a:endParaRPr>
          </a:p>
          <a:p>
            <a:pPr marL="457200" lvl="0" indent="-311150" algn="l" rtl="0">
              <a:lnSpc>
                <a:spcPct val="200000"/>
              </a:lnSpc>
              <a:spcBef>
                <a:spcPts val="0"/>
              </a:spcBef>
              <a:spcAft>
                <a:spcPts val="0"/>
              </a:spcAft>
              <a:buSzPts val="1300"/>
              <a:buFont typeface="Roboto"/>
              <a:buChar char="●"/>
            </a:pPr>
            <a:r>
              <a:rPr lang="en" sz="1300">
                <a:latin typeface="Roboto"/>
                <a:ea typeface="Roboto"/>
                <a:cs typeface="Roboto"/>
                <a:sym typeface="Roboto"/>
              </a:rPr>
              <a:t>Postman</a:t>
            </a:r>
            <a:endParaRPr sz="1300">
              <a:latin typeface="Roboto"/>
              <a:ea typeface="Roboto"/>
              <a:cs typeface="Roboto"/>
              <a:sym typeface="Roboto"/>
            </a:endParaRPr>
          </a:p>
          <a:p>
            <a:pPr marL="457200" lvl="0" indent="-311150" algn="l" rtl="0">
              <a:lnSpc>
                <a:spcPct val="200000"/>
              </a:lnSpc>
              <a:spcBef>
                <a:spcPts val="0"/>
              </a:spcBef>
              <a:spcAft>
                <a:spcPts val="0"/>
              </a:spcAft>
              <a:buSzPts val="1300"/>
              <a:buFont typeface="Roboto"/>
              <a:buChar char="●"/>
            </a:pPr>
            <a:r>
              <a:rPr lang="en" sz="1300">
                <a:latin typeface="Roboto"/>
                <a:ea typeface="Roboto"/>
                <a:cs typeface="Roboto"/>
                <a:sym typeface="Roboto"/>
              </a:rPr>
              <a:t>Wiser Systems API</a:t>
            </a:r>
            <a:endParaRPr sz="1300">
              <a:latin typeface="Roboto"/>
              <a:ea typeface="Roboto"/>
              <a:cs typeface="Roboto"/>
              <a:sym typeface="Roboto"/>
            </a:endParaRPr>
          </a:p>
          <a:p>
            <a:pPr marL="457200" lvl="0" indent="-311150" algn="l" rtl="0">
              <a:lnSpc>
                <a:spcPct val="200000"/>
              </a:lnSpc>
              <a:spcBef>
                <a:spcPts val="0"/>
              </a:spcBef>
              <a:spcAft>
                <a:spcPts val="0"/>
              </a:spcAft>
              <a:buSzPts val="1300"/>
              <a:buFont typeface="Roboto"/>
              <a:buChar char="●"/>
            </a:pPr>
            <a:r>
              <a:rPr lang="en" sz="1300">
                <a:latin typeface="Roboto"/>
                <a:ea typeface="Roboto"/>
                <a:cs typeface="Roboto"/>
                <a:sym typeface="Roboto"/>
              </a:rPr>
              <a:t>Gitlab</a:t>
            </a:r>
            <a:endParaRPr sz="1300">
              <a:latin typeface="Roboto"/>
              <a:ea typeface="Roboto"/>
              <a:cs typeface="Roboto"/>
              <a:sym typeface="Roboto"/>
            </a:endParaRPr>
          </a:p>
          <a:p>
            <a:pPr marL="457200" lvl="0" indent="0" algn="l" rtl="0">
              <a:lnSpc>
                <a:spcPct val="200000"/>
              </a:lnSpc>
              <a:spcBef>
                <a:spcPts val="0"/>
              </a:spcBef>
              <a:spcAft>
                <a:spcPts val="0"/>
              </a:spcAft>
              <a:buNone/>
            </a:pPr>
            <a:endParaRPr sz="1300" b="1">
              <a:latin typeface="Roboto"/>
              <a:ea typeface="Roboto"/>
              <a:cs typeface="Roboto"/>
              <a:sym typeface="Roboto"/>
            </a:endParaRPr>
          </a:p>
        </p:txBody>
      </p:sp>
      <p:sp>
        <p:nvSpPr>
          <p:cNvPr id="188" name="Google Shape;188;p28"/>
          <p:cNvSpPr txBox="1"/>
          <p:nvPr/>
        </p:nvSpPr>
        <p:spPr>
          <a:xfrm>
            <a:off x="-44400" y="4852750"/>
            <a:ext cx="2449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Merriweather"/>
                <a:ea typeface="Merriweather"/>
                <a:cs typeface="Merriweather"/>
                <a:sym typeface="Merriweather"/>
              </a:rPr>
              <a:t>sdmay20-51: Austin Sehnert</a:t>
            </a:r>
            <a:endParaRPr sz="10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Frontend Implementation</a:t>
            </a:r>
            <a:endParaRPr/>
          </a:p>
        </p:txBody>
      </p:sp>
      <p:sp>
        <p:nvSpPr>
          <p:cNvPr id="194" name="Google Shape;194;p29"/>
          <p:cNvSpPr txBox="1"/>
          <p:nvPr/>
        </p:nvSpPr>
        <p:spPr>
          <a:xfrm>
            <a:off x="5414000" y="1646950"/>
            <a:ext cx="3190800" cy="32337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800">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ReactJS: </a:t>
            </a:r>
            <a:endParaRPr>
              <a:latin typeface="Roboto"/>
              <a:ea typeface="Roboto"/>
              <a:cs typeface="Roboto"/>
              <a:sym typeface="Roboto"/>
            </a:endParaRPr>
          </a:p>
          <a:p>
            <a:pPr marL="457200" lvl="0" indent="0" algn="l" rtl="0">
              <a:spcBef>
                <a:spcPts val="0"/>
              </a:spcBef>
              <a:spcAft>
                <a:spcPts val="0"/>
              </a:spcAft>
              <a:buNone/>
            </a:pPr>
            <a:r>
              <a:rPr lang="en">
                <a:latin typeface="Roboto"/>
                <a:ea typeface="Roboto"/>
                <a:cs typeface="Roboto"/>
                <a:sym typeface="Roboto"/>
              </a:rPr>
              <a:t>User Interface</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Bootstrap: </a:t>
            </a:r>
            <a:endParaRPr>
              <a:latin typeface="Roboto"/>
              <a:ea typeface="Roboto"/>
              <a:cs typeface="Roboto"/>
              <a:sym typeface="Roboto"/>
            </a:endParaRPr>
          </a:p>
          <a:p>
            <a:pPr marL="457200" lvl="0" indent="0" algn="l" rtl="0">
              <a:spcBef>
                <a:spcPts val="0"/>
              </a:spcBef>
              <a:spcAft>
                <a:spcPts val="0"/>
              </a:spcAft>
              <a:buNone/>
            </a:pPr>
            <a:r>
              <a:rPr lang="en">
                <a:latin typeface="Roboto"/>
                <a:ea typeface="Roboto"/>
                <a:cs typeface="Roboto"/>
                <a:sym typeface="Roboto"/>
              </a:rPr>
              <a:t>Customization</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Redux: </a:t>
            </a:r>
            <a:endParaRPr>
              <a:latin typeface="Roboto"/>
              <a:ea typeface="Roboto"/>
              <a:cs typeface="Roboto"/>
              <a:sym typeface="Roboto"/>
            </a:endParaRPr>
          </a:p>
          <a:p>
            <a:pPr marL="457200" lvl="0" indent="0" algn="l" rtl="0">
              <a:spcBef>
                <a:spcPts val="0"/>
              </a:spcBef>
              <a:spcAft>
                <a:spcPts val="0"/>
              </a:spcAft>
              <a:buNone/>
            </a:pPr>
            <a:r>
              <a:rPr lang="en">
                <a:latin typeface="Roboto"/>
                <a:ea typeface="Roboto"/>
                <a:cs typeface="Roboto"/>
                <a:sym typeface="Roboto"/>
              </a:rPr>
              <a:t>State Manager of the UI</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Websockets: </a:t>
            </a:r>
            <a:endParaRPr>
              <a:latin typeface="Roboto"/>
              <a:ea typeface="Roboto"/>
              <a:cs typeface="Roboto"/>
              <a:sym typeface="Roboto"/>
            </a:endParaRPr>
          </a:p>
          <a:p>
            <a:pPr marL="457200" lvl="0" indent="0" algn="l" rtl="0">
              <a:spcBef>
                <a:spcPts val="0"/>
              </a:spcBef>
              <a:spcAft>
                <a:spcPts val="0"/>
              </a:spcAft>
              <a:buNone/>
            </a:pPr>
            <a:r>
              <a:rPr lang="en">
                <a:latin typeface="Roboto"/>
                <a:ea typeface="Roboto"/>
                <a:cs typeface="Roboto"/>
                <a:sym typeface="Roboto"/>
              </a:rPr>
              <a:t>Import datasets </a:t>
            </a:r>
            <a:endParaRPr>
              <a:latin typeface="Roboto"/>
              <a:ea typeface="Roboto"/>
              <a:cs typeface="Roboto"/>
              <a:sym typeface="Roboto"/>
            </a:endParaRPr>
          </a:p>
        </p:txBody>
      </p:sp>
      <p:pic>
        <p:nvPicPr>
          <p:cNvPr id="195" name="Google Shape;195;p29"/>
          <p:cNvPicPr preferRelativeResize="0"/>
          <p:nvPr/>
        </p:nvPicPr>
        <p:blipFill rotWithShape="1">
          <a:blip r:embed="rId3">
            <a:alphaModFix/>
          </a:blip>
          <a:srcRect l="32448" t="40085" r="3600" b="5781"/>
          <a:stretch/>
        </p:blipFill>
        <p:spPr>
          <a:xfrm>
            <a:off x="529175" y="1646950"/>
            <a:ext cx="4398800" cy="2931975"/>
          </a:xfrm>
          <a:prstGeom prst="rect">
            <a:avLst/>
          </a:prstGeom>
          <a:noFill/>
          <a:ln>
            <a:noFill/>
          </a:ln>
        </p:spPr>
      </p:pic>
      <p:sp>
        <p:nvSpPr>
          <p:cNvPr id="196" name="Google Shape;196;p29"/>
          <p:cNvSpPr txBox="1"/>
          <p:nvPr/>
        </p:nvSpPr>
        <p:spPr>
          <a:xfrm>
            <a:off x="-44400" y="4852750"/>
            <a:ext cx="2449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sdmay20-51: Suzanna Gudivada</a:t>
            </a:r>
            <a:endParaRPr sz="1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Back-end Implementation</a:t>
            </a:r>
            <a:endParaRPr/>
          </a:p>
          <a:p>
            <a:pPr marL="0" lvl="0" indent="0" algn="l" rtl="0">
              <a:spcBef>
                <a:spcPts val="0"/>
              </a:spcBef>
              <a:spcAft>
                <a:spcPts val="0"/>
              </a:spcAft>
              <a:buNone/>
            </a:pPr>
            <a:endParaRPr/>
          </a:p>
        </p:txBody>
      </p:sp>
      <p:sp>
        <p:nvSpPr>
          <p:cNvPr id="202" name="Google Shape;202;p30"/>
          <p:cNvSpPr txBox="1"/>
          <p:nvPr/>
        </p:nvSpPr>
        <p:spPr>
          <a:xfrm>
            <a:off x="0" y="1674300"/>
            <a:ext cx="3654000" cy="3000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Font typeface="Roboto"/>
              <a:buChar char="●"/>
            </a:pPr>
            <a:r>
              <a:rPr lang="en">
                <a:latin typeface="Roboto"/>
                <a:ea typeface="Roboto"/>
                <a:cs typeface="Roboto"/>
                <a:sym typeface="Roboto"/>
              </a:rPr>
              <a:t>Spring Boot Server</a:t>
            </a:r>
            <a:endParaRPr>
              <a:latin typeface="Roboto"/>
              <a:ea typeface="Roboto"/>
              <a:cs typeface="Roboto"/>
              <a:sym typeface="Roboto"/>
            </a:endParaRPr>
          </a:p>
          <a:p>
            <a:pPr marL="914400" lvl="1" indent="-311150" algn="l" rtl="0">
              <a:lnSpc>
                <a:spcPct val="115000"/>
              </a:lnSpc>
              <a:spcBef>
                <a:spcPts val="0"/>
              </a:spcBef>
              <a:spcAft>
                <a:spcPts val="0"/>
              </a:spcAft>
              <a:buClr>
                <a:srgbClr val="000000"/>
              </a:buClr>
              <a:buSzPts val="1300"/>
              <a:buFont typeface="Roboto"/>
              <a:buChar char="○"/>
            </a:pPr>
            <a:r>
              <a:rPr lang="en" sz="1300">
                <a:latin typeface="Roboto"/>
                <a:ea typeface="Roboto"/>
                <a:cs typeface="Roboto"/>
                <a:sym typeface="Roboto"/>
              </a:rPr>
              <a:t>Supports a Representational State Transfer (REST) API </a:t>
            </a:r>
            <a:endParaRPr sz="1300">
              <a:latin typeface="Roboto"/>
              <a:ea typeface="Roboto"/>
              <a:cs typeface="Roboto"/>
              <a:sym typeface="Roboto"/>
            </a:endParaRPr>
          </a:p>
          <a:p>
            <a:pPr marL="1371600" lvl="2" indent="-311150" algn="l" rtl="0">
              <a:lnSpc>
                <a:spcPct val="115000"/>
              </a:lnSpc>
              <a:spcBef>
                <a:spcPts val="0"/>
              </a:spcBef>
              <a:spcAft>
                <a:spcPts val="0"/>
              </a:spcAft>
              <a:buClr>
                <a:srgbClr val="000000"/>
              </a:buClr>
              <a:buSzPts val="1300"/>
              <a:buFont typeface="Roboto"/>
              <a:buChar char="■"/>
            </a:pPr>
            <a:r>
              <a:rPr lang="en" sz="1300">
                <a:latin typeface="Roboto"/>
                <a:ea typeface="Roboto"/>
                <a:cs typeface="Roboto"/>
                <a:sym typeface="Roboto"/>
              </a:rPr>
              <a:t>Allows easy control of information flow</a:t>
            </a:r>
            <a:endParaRPr sz="1300">
              <a:latin typeface="Roboto"/>
              <a:ea typeface="Roboto"/>
              <a:cs typeface="Roboto"/>
              <a:sym typeface="Roboto"/>
            </a:endParaRPr>
          </a:p>
          <a:p>
            <a:pPr marL="914400" lvl="1" indent="-311150" algn="l" rtl="0">
              <a:lnSpc>
                <a:spcPct val="115000"/>
              </a:lnSpc>
              <a:spcBef>
                <a:spcPts val="0"/>
              </a:spcBef>
              <a:spcAft>
                <a:spcPts val="0"/>
              </a:spcAft>
              <a:buClr>
                <a:srgbClr val="000000"/>
              </a:buClr>
              <a:buSzPts val="1300"/>
              <a:buFont typeface="Roboto"/>
              <a:buChar char="○"/>
            </a:pPr>
            <a:r>
              <a:rPr lang="en" sz="1300">
                <a:latin typeface="Roboto"/>
                <a:ea typeface="Roboto"/>
                <a:cs typeface="Roboto"/>
                <a:sym typeface="Roboto"/>
              </a:rPr>
              <a:t>Supports Cross-Origin Resource Sharing</a:t>
            </a:r>
            <a:endParaRPr sz="1300">
              <a:latin typeface="Roboto"/>
              <a:ea typeface="Roboto"/>
              <a:cs typeface="Roboto"/>
              <a:sym typeface="Roboto"/>
            </a:endParaRPr>
          </a:p>
          <a:p>
            <a:pPr marL="1371600" lvl="2" indent="-311150" algn="l" rtl="0">
              <a:lnSpc>
                <a:spcPct val="115000"/>
              </a:lnSpc>
              <a:spcBef>
                <a:spcPts val="0"/>
              </a:spcBef>
              <a:spcAft>
                <a:spcPts val="0"/>
              </a:spcAft>
              <a:buClr>
                <a:srgbClr val="000000"/>
              </a:buClr>
              <a:buSzPts val="1300"/>
              <a:buFont typeface="Roboto"/>
              <a:buChar char="■"/>
            </a:pPr>
            <a:r>
              <a:rPr lang="en" sz="1300">
                <a:latin typeface="Roboto"/>
                <a:ea typeface="Roboto"/>
                <a:cs typeface="Roboto"/>
                <a:sym typeface="Roboto"/>
              </a:rPr>
              <a:t>Allows secure requests and data transfers between front-end and back-end</a:t>
            </a:r>
            <a:endParaRPr sz="1500">
              <a:latin typeface="Roboto"/>
              <a:ea typeface="Roboto"/>
              <a:cs typeface="Roboto"/>
              <a:sym typeface="Roboto"/>
            </a:endParaRPr>
          </a:p>
          <a:p>
            <a:pPr marL="0" lvl="0" indent="0" algn="l" rtl="0">
              <a:lnSpc>
                <a:spcPct val="115000"/>
              </a:lnSpc>
              <a:spcBef>
                <a:spcPts val="1600"/>
              </a:spcBef>
              <a:spcAft>
                <a:spcPts val="1600"/>
              </a:spcAft>
              <a:buNone/>
            </a:pPr>
            <a:endParaRPr sz="1100">
              <a:latin typeface="Roboto"/>
              <a:ea typeface="Roboto"/>
              <a:cs typeface="Roboto"/>
              <a:sym typeface="Roboto"/>
            </a:endParaRPr>
          </a:p>
        </p:txBody>
      </p:sp>
      <p:sp>
        <p:nvSpPr>
          <p:cNvPr id="203" name="Google Shape;203;p30"/>
          <p:cNvSpPr txBox="1"/>
          <p:nvPr/>
        </p:nvSpPr>
        <p:spPr>
          <a:xfrm>
            <a:off x="4733150" y="1674300"/>
            <a:ext cx="3740700" cy="3000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Font typeface="Roboto"/>
              <a:buChar char="●"/>
            </a:pPr>
            <a:r>
              <a:rPr lang="en">
                <a:latin typeface="Roboto"/>
                <a:ea typeface="Roboto"/>
                <a:cs typeface="Roboto"/>
                <a:sym typeface="Roboto"/>
              </a:rPr>
              <a:t>Broken into three key sets of components:</a:t>
            </a:r>
            <a:endParaRPr>
              <a:latin typeface="Roboto"/>
              <a:ea typeface="Roboto"/>
              <a:cs typeface="Roboto"/>
              <a:sym typeface="Roboto"/>
            </a:endParaRPr>
          </a:p>
          <a:p>
            <a:pPr marL="914400" lvl="1" indent="-311150" algn="l" rtl="0">
              <a:lnSpc>
                <a:spcPct val="115000"/>
              </a:lnSpc>
              <a:spcBef>
                <a:spcPts val="0"/>
              </a:spcBef>
              <a:spcAft>
                <a:spcPts val="0"/>
              </a:spcAft>
              <a:buClr>
                <a:srgbClr val="000000"/>
              </a:buClr>
              <a:buSzPts val="1300"/>
              <a:buFont typeface="Roboto"/>
              <a:buChar char="○"/>
            </a:pPr>
            <a:r>
              <a:rPr lang="en" sz="1300">
                <a:latin typeface="Roboto"/>
                <a:ea typeface="Roboto"/>
                <a:cs typeface="Roboto"/>
                <a:sym typeface="Roboto"/>
              </a:rPr>
              <a:t>Controllers: Controls all activity that goes through its given URL and functions</a:t>
            </a:r>
            <a:endParaRPr sz="1300">
              <a:latin typeface="Roboto"/>
              <a:ea typeface="Roboto"/>
              <a:cs typeface="Roboto"/>
              <a:sym typeface="Roboto"/>
            </a:endParaRPr>
          </a:p>
          <a:p>
            <a:pPr marL="1371600" lvl="2" indent="-311150" algn="l" rtl="0">
              <a:lnSpc>
                <a:spcPct val="115000"/>
              </a:lnSpc>
              <a:spcBef>
                <a:spcPts val="0"/>
              </a:spcBef>
              <a:spcAft>
                <a:spcPts val="0"/>
              </a:spcAft>
              <a:buClr>
                <a:srgbClr val="000000"/>
              </a:buClr>
              <a:buSzPts val="1300"/>
              <a:buFont typeface="Roboto"/>
              <a:buChar char="■"/>
            </a:pPr>
            <a:r>
              <a:rPr lang="en" sz="1300">
                <a:latin typeface="Roboto"/>
                <a:ea typeface="Roboto"/>
                <a:cs typeface="Roboto"/>
                <a:sym typeface="Roboto"/>
              </a:rPr>
              <a:t>Websockets</a:t>
            </a:r>
            <a:endParaRPr sz="1300">
              <a:latin typeface="Roboto"/>
              <a:ea typeface="Roboto"/>
              <a:cs typeface="Roboto"/>
              <a:sym typeface="Roboto"/>
            </a:endParaRPr>
          </a:p>
          <a:p>
            <a:pPr marL="1371600" lvl="2" indent="-311150" algn="l" rtl="0">
              <a:lnSpc>
                <a:spcPct val="115000"/>
              </a:lnSpc>
              <a:spcBef>
                <a:spcPts val="0"/>
              </a:spcBef>
              <a:spcAft>
                <a:spcPts val="0"/>
              </a:spcAft>
              <a:buClr>
                <a:srgbClr val="000000"/>
              </a:buClr>
              <a:buSzPts val="1300"/>
              <a:buFont typeface="Roboto"/>
              <a:buChar char="■"/>
            </a:pPr>
            <a:r>
              <a:rPr lang="en" sz="1300">
                <a:latin typeface="Roboto"/>
                <a:ea typeface="Roboto"/>
                <a:cs typeface="Roboto"/>
                <a:sym typeface="Roboto"/>
              </a:rPr>
              <a:t>HTTP Requests</a:t>
            </a:r>
            <a:endParaRPr sz="1300">
              <a:latin typeface="Roboto"/>
              <a:ea typeface="Roboto"/>
              <a:cs typeface="Roboto"/>
              <a:sym typeface="Roboto"/>
            </a:endParaRPr>
          </a:p>
          <a:p>
            <a:pPr marL="914400" lvl="1" indent="-311150" algn="l" rtl="0">
              <a:lnSpc>
                <a:spcPct val="115000"/>
              </a:lnSpc>
              <a:spcBef>
                <a:spcPts val="0"/>
              </a:spcBef>
              <a:spcAft>
                <a:spcPts val="0"/>
              </a:spcAft>
              <a:buClr>
                <a:srgbClr val="000000"/>
              </a:buClr>
              <a:buSzPts val="1300"/>
              <a:buFont typeface="Roboto"/>
              <a:buChar char="○"/>
            </a:pPr>
            <a:r>
              <a:rPr lang="en" sz="1300">
                <a:latin typeface="Roboto"/>
                <a:ea typeface="Roboto"/>
                <a:cs typeface="Roboto"/>
                <a:sym typeface="Roboto"/>
              </a:rPr>
              <a:t>Models/DTOs: Classes made to present and store data in an easy, accessible way</a:t>
            </a:r>
            <a:endParaRPr sz="1300">
              <a:latin typeface="Roboto"/>
              <a:ea typeface="Roboto"/>
              <a:cs typeface="Roboto"/>
              <a:sym typeface="Roboto"/>
            </a:endParaRPr>
          </a:p>
          <a:p>
            <a:pPr marL="914400" lvl="1" indent="-311150" algn="l" rtl="0">
              <a:lnSpc>
                <a:spcPct val="115000"/>
              </a:lnSpc>
              <a:spcBef>
                <a:spcPts val="0"/>
              </a:spcBef>
              <a:spcAft>
                <a:spcPts val="0"/>
              </a:spcAft>
              <a:buClr>
                <a:srgbClr val="000000"/>
              </a:buClr>
              <a:buSzPts val="1300"/>
              <a:buFont typeface="Roboto"/>
              <a:buChar char="○"/>
            </a:pPr>
            <a:r>
              <a:rPr lang="en" sz="1300">
                <a:latin typeface="Roboto"/>
                <a:ea typeface="Roboto"/>
                <a:cs typeface="Roboto"/>
                <a:sym typeface="Roboto"/>
              </a:rPr>
              <a:t>Repositories: Access points for our database </a:t>
            </a:r>
            <a:endParaRPr sz="1300">
              <a:latin typeface="Roboto"/>
              <a:ea typeface="Roboto"/>
              <a:cs typeface="Roboto"/>
              <a:sym typeface="Roboto"/>
            </a:endParaRPr>
          </a:p>
        </p:txBody>
      </p:sp>
      <p:sp>
        <p:nvSpPr>
          <p:cNvPr id="204" name="Google Shape;204;p30"/>
          <p:cNvSpPr txBox="1"/>
          <p:nvPr/>
        </p:nvSpPr>
        <p:spPr>
          <a:xfrm>
            <a:off x="7772400" y="0"/>
            <a:ext cx="1402800" cy="351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rgbClr val="FFFFFF"/>
                </a:solidFill>
                <a:latin typeface="Merriweather"/>
                <a:ea typeface="Merriweather"/>
                <a:cs typeface="Merriweather"/>
                <a:sym typeface="Merriweather"/>
              </a:rPr>
              <a:t>CNAT sdmay20-51</a:t>
            </a:r>
            <a:endParaRPr sz="1000">
              <a:solidFill>
                <a:srgbClr val="FFFFFF"/>
              </a:solidFill>
            </a:endParaRPr>
          </a:p>
        </p:txBody>
      </p:sp>
      <p:sp>
        <p:nvSpPr>
          <p:cNvPr id="205" name="Google Shape;205;p30"/>
          <p:cNvSpPr txBox="1"/>
          <p:nvPr/>
        </p:nvSpPr>
        <p:spPr>
          <a:xfrm>
            <a:off x="-44400" y="4852750"/>
            <a:ext cx="2449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sdmay20-51: Kirkland Keith</a:t>
            </a:r>
            <a:endParaRPr sz="1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Original Database </a:t>
            </a:r>
            <a:endParaRPr/>
          </a:p>
        </p:txBody>
      </p:sp>
      <p:pic>
        <p:nvPicPr>
          <p:cNvPr id="211" name="Google Shape;211;p31"/>
          <p:cNvPicPr preferRelativeResize="0"/>
          <p:nvPr/>
        </p:nvPicPr>
        <p:blipFill>
          <a:blip r:embed="rId3">
            <a:alphaModFix/>
          </a:blip>
          <a:stretch>
            <a:fillRect/>
          </a:stretch>
        </p:blipFill>
        <p:spPr>
          <a:xfrm>
            <a:off x="4095550" y="1318462"/>
            <a:ext cx="4984825" cy="3677175"/>
          </a:xfrm>
          <a:prstGeom prst="rect">
            <a:avLst/>
          </a:prstGeom>
          <a:noFill/>
          <a:ln>
            <a:noFill/>
          </a:ln>
        </p:spPr>
      </p:pic>
      <p:sp>
        <p:nvSpPr>
          <p:cNvPr id="212" name="Google Shape;212;p31"/>
          <p:cNvSpPr txBox="1"/>
          <p:nvPr/>
        </p:nvSpPr>
        <p:spPr>
          <a:xfrm>
            <a:off x="311725" y="1337550"/>
            <a:ext cx="3708600" cy="36390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No relationships between entities</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Data fields that are underutilized</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Replication of similar data amongst different entities</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Lack of care plan support</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Inability to expand</a:t>
            </a:r>
            <a:endParaRPr>
              <a:latin typeface="Roboto"/>
              <a:ea typeface="Roboto"/>
              <a:cs typeface="Roboto"/>
              <a:sym typeface="Roboto"/>
            </a:endParaRPr>
          </a:p>
        </p:txBody>
      </p:sp>
      <p:sp>
        <p:nvSpPr>
          <p:cNvPr id="213" name="Google Shape;213;p31"/>
          <p:cNvSpPr txBox="1"/>
          <p:nvPr/>
        </p:nvSpPr>
        <p:spPr>
          <a:xfrm>
            <a:off x="0" y="4791600"/>
            <a:ext cx="20283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sdmay20-51: Benjamin Zaley</a:t>
            </a:r>
            <a:endParaRPr sz="10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 Statement</a:t>
            </a:r>
            <a:endParaRPr/>
          </a:p>
        </p:txBody>
      </p:sp>
      <p:sp>
        <p:nvSpPr>
          <p:cNvPr id="72" name="Google Shape;72;p14"/>
          <p:cNvSpPr txBox="1"/>
          <p:nvPr/>
        </p:nvSpPr>
        <p:spPr>
          <a:xfrm>
            <a:off x="242950" y="1486600"/>
            <a:ext cx="8702400" cy="33948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The healthcare industry is in a transitional period </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A care plan details how to care for each resident</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Current care plans issues:</a:t>
            </a:r>
            <a:endParaRPr>
              <a:latin typeface="Roboto"/>
              <a:ea typeface="Roboto"/>
              <a:cs typeface="Roboto"/>
              <a:sym typeface="Roboto"/>
            </a:endParaRPr>
          </a:p>
          <a:p>
            <a:pPr marL="914400" lvl="1" indent="-317500" algn="l" rtl="0">
              <a:lnSpc>
                <a:spcPct val="150000"/>
              </a:lnSpc>
              <a:spcBef>
                <a:spcPts val="0"/>
              </a:spcBef>
              <a:spcAft>
                <a:spcPts val="0"/>
              </a:spcAft>
              <a:buSzPts val="1400"/>
              <a:buFont typeface="Roboto"/>
              <a:buChar char="○"/>
            </a:pPr>
            <a:r>
              <a:rPr lang="en" sz="1200">
                <a:latin typeface="Roboto"/>
                <a:ea typeface="Roboto"/>
                <a:cs typeface="Roboto"/>
                <a:sym typeface="Roboto"/>
              </a:rPr>
              <a:t>Large amounts of paper</a:t>
            </a:r>
            <a:endParaRPr sz="1200">
              <a:latin typeface="Roboto"/>
              <a:ea typeface="Roboto"/>
              <a:cs typeface="Roboto"/>
              <a:sym typeface="Roboto"/>
            </a:endParaRPr>
          </a:p>
          <a:p>
            <a:pPr marL="914400" lvl="1" indent="-304800" algn="l" rtl="0">
              <a:lnSpc>
                <a:spcPct val="150000"/>
              </a:lnSpc>
              <a:spcBef>
                <a:spcPts val="0"/>
              </a:spcBef>
              <a:spcAft>
                <a:spcPts val="0"/>
              </a:spcAft>
              <a:buSzPts val="1200"/>
              <a:buFont typeface="Roboto"/>
              <a:buChar char="○"/>
            </a:pPr>
            <a:r>
              <a:rPr lang="en" sz="1200">
                <a:latin typeface="Roboto"/>
                <a:ea typeface="Roboto"/>
                <a:cs typeface="Roboto"/>
                <a:sym typeface="Roboto"/>
              </a:rPr>
              <a:t>Multiple changes a day</a:t>
            </a:r>
            <a:endParaRPr sz="1200">
              <a:latin typeface="Roboto"/>
              <a:ea typeface="Roboto"/>
              <a:cs typeface="Roboto"/>
              <a:sym typeface="Roboto"/>
            </a:endParaRPr>
          </a:p>
          <a:p>
            <a:pPr marL="914400" lvl="1" indent="-317500" algn="l" rtl="0">
              <a:lnSpc>
                <a:spcPct val="150000"/>
              </a:lnSpc>
              <a:spcBef>
                <a:spcPts val="0"/>
              </a:spcBef>
              <a:spcAft>
                <a:spcPts val="0"/>
              </a:spcAft>
              <a:buSzPts val="1400"/>
              <a:buFont typeface="Roboto"/>
              <a:buChar char="○"/>
            </a:pPr>
            <a:r>
              <a:rPr lang="en" sz="1200">
                <a:latin typeface="Roboto"/>
                <a:ea typeface="Roboto"/>
                <a:cs typeface="Roboto"/>
                <a:sym typeface="Roboto"/>
              </a:rPr>
              <a:t>Confusion between different versions</a:t>
            </a:r>
            <a:endParaRPr sz="1200">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It is difficult to keep healthcare staff accountable the time spent in residents’ rooms</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Moving to a web application helps alleviate these problems</a:t>
            </a:r>
            <a:endParaRPr>
              <a:latin typeface="Roboto"/>
              <a:ea typeface="Roboto"/>
              <a:cs typeface="Roboto"/>
              <a:sym typeface="Roboto"/>
            </a:endParaRPr>
          </a:p>
        </p:txBody>
      </p:sp>
      <p:sp>
        <p:nvSpPr>
          <p:cNvPr id="73" name="Google Shape;73;p14"/>
          <p:cNvSpPr txBox="1"/>
          <p:nvPr/>
        </p:nvSpPr>
        <p:spPr>
          <a:xfrm>
            <a:off x="0" y="4844375"/>
            <a:ext cx="26193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Merriweather"/>
                <a:ea typeface="Merriweather"/>
                <a:cs typeface="Merriweather"/>
                <a:sym typeface="Merriweather"/>
              </a:rPr>
              <a:t>sdmay20-51: Austin Sehnert</a:t>
            </a:r>
            <a:endParaRPr sz="10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 Database </a:t>
            </a:r>
            <a:endParaRPr/>
          </a:p>
        </p:txBody>
      </p:sp>
      <p:pic>
        <p:nvPicPr>
          <p:cNvPr id="219" name="Google Shape;219;p32"/>
          <p:cNvPicPr preferRelativeResize="0"/>
          <p:nvPr/>
        </p:nvPicPr>
        <p:blipFill>
          <a:blip r:embed="rId3">
            <a:alphaModFix/>
          </a:blip>
          <a:stretch>
            <a:fillRect/>
          </a:stretch>
        </p:blipFill>
        <p:spPr>
          <a:xfrm>
            <a:off x="4815500" y="1288075"/>
            <a:ext cx="3855425" cy="3855425"/>
          </a:xfrm>
          <a:prstGeom prst="rect">
            <a:avLst/>
          </a:prstGeom>
          <a:noFill/>
          <a:ln>
            <a:noFill/>
          </a:ln>
        </p:spPr>
      </p:pic>
      <p:sp>
        <p:nvSpPr>
          <p:cNvPr id="220" name="Google Shape;220;p32"/>
          <p:cNvSpPr txBox="1"/>
          <p:nvPr/>
        </p:nvSpPr>
        <p:spPr>
          <a:xfrm>
            <a:off x="237125" y="1461025"/>
            <a:ext cx="4374900" cy="35100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Relationships between entities to eliminate duplicate data</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Created permission structure for users</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Implemented log system to query legacy data</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Built-in care plan structure</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Easily expandable without having to alter schema</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p:txBody>
      </p:sp>
      <p:sp>
        <p:nvSpPr>
          <p:cNvPr id="221" name="Google Shape;221;p32"/>
          <p:cNvSpPr txBox="1"/>
          <p:nvPr/>
        </p:nvSpPr>
        <p:spPr>
          <a:xfrm>
            <a:off x="0" y="4791600"/>
            <a:ext cx="20283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sdmay20-51: Benjamin Zaley</a:t>
            </a:r>
            <a:endParaRPr sz="10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Testing</a:t>
            </a:r>
            <a:endParaRPr/>
          </a:p>
        </p:txBody>
      </p:sp>
      <p:sp>
        <p:nvSpPr>
          <p:cNvPr id="227" name="Google Shape;227;p33"/>
          <p:cNvSpPr txBox="1"/>
          <p:nvPr/>
        </p:nvSpPr>
        <p:spPr>
          <a:xfrm>
            <a:off x="125450" y="1367150"/>
            <a:ext cx="3498000" cy="283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a:solidFill>
                  <a:srgbClr val="FFFFFF"/>
                </a:solidFill>
                <a:latin typeface="Roboto"/>
                <a:ea typeface="Roboto"/>
                <a:cs typeface="Roboto"/>
                <a:sym typeface="Roboto"/>
              </a:rPr>
              <a:t>Functional Testing: </a:t>
            </a:r>
            <a:endParaRPr sz="1100">
              <a:solidFill>
                <a:srgbClr val="FFFFFF"/>
              </a:solidFill>
              <a:latin typeface="Roboto"/>
              <a:ea typeface="Roboto"/>
              <a:cs typeface="Roboto"/>
              <a:sym typeface="Roboto"/>
            </a:endParaRPr>
          </a:p>
          <a:p>
            <a:pPr marL="457200" lvl="0" indent="-298450" algn="l" rtl="0">
              <a:lnSpc>
                <a:spcPct val="100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Postman</a:t>
            </a:r>
            <a:endParaRPr sz="1100">
              <a:solidFill>
                <a:srgbClr val="FFFFFF"/>
              </a:solidFill>
              <a:latin typeface="Roboto"/>
              <a:ea typeface="Roboto"/>
              <a:cs typeface="Roboto"/>
              <a:sym typeface="Roboto"/>
            </a:endParaRPr>
          </a:p>
          <a:p>
            <a:pPr marL="457200" lvl="0" indent="0" algn="l" rtl="0">
              <a:lnSpc>
                <a:spcPct val="100000"/>
              </a:lnSpc>
              <a:spcBef>
                <a:spcPts val="0"/>
              </a:spcBef>
              <a:spcAft>
                <a:spcPts val="0"/>
              </a:spcAft>
              <a:buNone/>
            </a:pPr>
            <a:endParaRPr sz="1100">
              <a:solidFill>
                <a:srgbClr val="FFFFFF"/>
              </a:solidFill>
              <a:latin typeface="Roboto"/>
              <a:ea typeface="Roboto"/>
              <a:cs typeface="Roboto"/>
              <a:sym typeface="Roboto"/>
            </a:endParaRPr>
          </a:p>
          <a:p>
            <a:pPr marL="0" lvl="0" indent="0" algn="l" rtl="0">
              <a:lnSpc>
                <a:spcPct val="100000"/>
              </a:lnSpc>
              <a:spcBef>
                <a:spcPts val="0"/>
              </a:spcBef>
              <a:spcAft>
                <a:spcPts val="0"/>
              </a:spcAft>
              <a:buNone/>
            </a:pPr>
            <a:r>
              <a:rPr lang="en" sz="1100">
                <a:solidFill>
                  <a:srgbClr val="FFFFFF"/>
                </a:solidFill>
                <a:latin typeface="Roboto"/>
                <a:ea typeface="Roboto"/>
                <a:cs typeface="Roboto"/>
                <a:sym typeface="Roboto"/>
              </a:rPr>
              <a:t>Non-functional Testing: </a:t>
            </a:r>
            <a:endParaRPr sz="1100">
              <a:solidFill>
                <a:srgbClr val="FFFFFF"/>
              </a:solidFill>
              <a:latin typeface="Roboto"/>
              <a:ea typeface="Roboto"/>
              <a:cs typeface="Roboto"/>
              <a:sym typeface="Roboto"/>
            </a:endParaRPr>
          </a:p>
          <a:p>
            <a:pPr marL="457200" lvl="0" indent="-298450" algn="l" rtl="0">
              <a:lnSpc>
                <a:spcPct val="100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Reused legacy data to simulate live data</a:t>
            </a:r>
            <a:endParaRPr sz="1100">
              <a:solidFill>
                <a:srgbClr val="FFFFFF"/>
              </a:solidFill>
              <a:latin typeface="Roboto"/>
              <a:ea typeface="Roboto"/>
              <a:cs typeface="Roboto"/>
              <a:sym typeface="Roboto"/>
            </a:endParaRPr>
          </a:p>
          <a:p>
            <a:pPr marL="457200" lvl="0" indent="0" algn="l" rtl="0">
              <a:lnSpc>
                <a:spcPct val="100000"/>
              </a:lnSpc>
              <a:spcBef>
                <a:spcPts val="0"/>
              </a:spcBef>
              <a:spcAft>
                <a:spcPts val="0"/>
              </a:spcAft>
              <a:buNone/>
            </a:pPr>
            <a:endParaRPr sz="1100">
              <a:solidFill>
                <a:srgbClr val="FFFFFF"/>
              </a:solidFill>
              <a:latin typeface="Roboto"/>
              <a:ea typeface="Roboto"/>
              <a:cs typeface="Roboto"/>
              <a:sym typeface="Roboto"/>
            </a:endParaRPr>
          </a:p>
          <a:p>
            <a:pPr marL="0" lvl="0" indent="0" algn="l" rtl="0">
              <a:lnSpc>
                <a:spcPct val="100000"/>
              </a:lnSpc>
              <a:spcBef>
                <a:spcPts val="0"/>
              </a:spcBef>
              <a:spcAft>
                <a:spcPts val="0"/>
              </a:spcAft>
              <a:buNone/>
            </a:pPr>
            <a:r>
              <a:rPr lang="en" sz="1100">
                <a:solidFill>
                  <a:srgbClr val="FFFFFF"/>
                </a:solidFill>
                <a:latin typeface="Roboto"/>
                <a:ea typeface="Roboto"/>
                <a:cs typeface="Roboto"/>
                <a:sym typeface="Roboto"/>
              </a:rPr>
              <a:t>Test Results: </a:t>
            </a:r>
            <a:endParaRPr sz="1100">
              <a:solidFill>
                <a:srgbClr val="FFFFFF"/>
              </a:solidFill>
              <a:latin typeface="Roboto"/>
              <a:ea typeface="Roboto"/>
              <a:cs typeface="Roboto"/>
              <a:sym typeface="Roboto"/>
            </a:endParaRPr>
          </a:p>
          <a:p>
            <a:pPr marL="457200" lvl="0" indent="-298450" algn="l" rtl="0">
              <a:lnSpc>
                <a:spcPct val="100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Postman used to test HTTP requests</a:t>
            </a:r>
            <a:endParaRPr sz="1100">
              <a:solidFill>
                <a:srgbClr val="FFFFFF"/>
              </a:solidFill>
              <a:latin typeface="Roboto"/>
              <a:ea typeface="Roboto"/>
              <a:cs typeface="Roboto"/>
              <a:sym typeface="Roboto"/>
            </a:endParaRPr>
          </a:p>
          <a:p>
            <a:pPr marL="914400" lvl="1" indent="-298450" algn="l" rtl="0">
              <a:lnSpc>
                <a:spcPct val="100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Compared results to expected values based on mock data</a:t>
            </a:r>
            <a:endParaRPr sz="1100">
              <a:solidFill>
                <a:srgbClr val="FFFFFF"/>
              </a:solidFill>
              <a:latin typeface="Roboto"/>
              <a:ea typeface="Roboto"/>
              <a:cs typeface="Roboto"/>
              <a:sym typeface="Roboto"/>
            </a:endParaRPr>
          </a:p>
          <a:p>
            <a:pPr marL="457200" lvl="0" indent="-298450" algn="l" rtl="0">
              <a:lnSpc>
                <a:spcPct val="100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Tested Websockets by running simulation script on the database </a:t>
            </a:r>
            <a:endParaRPr sz="1100">
              <a:solidFill>
                <a:srgbClr val="FFFFFF"/>
              </a:solidFill>
              <a:latin typeface="Roboto"/>
              <a:ea typeface="Roboto"/>
              <a:cs typeface="Roboto"/>
              <a:sym typeface="Roboto"/>
            </a:endParaRPr>
          </a:p>
          <a:p>
            <a:pPr marL="0" lvl="0" indent="0" algn="l" rtl="0">
              <a:lnSpc>
                <a:spcPct val="100000"/>
              </a:lnSpc>
              <a:spcBef>
                <a:spcPts val="0"/>
              </a:spcBef>
              <a:spcAft>
                <a:spcPts val="0"/>
              </a:spcAft>
              <a:buNone/>
            </a:pPr>
            <a:endParaRPr sz="1100">
              <a:solidFill>
                <a:srgbClr val="FFFFFF"/>
              </a:solidFill>
              <a:latin typeface="Roboto"/>
              <a:ea typeface="Roboto"/>
              <a:cs typeface="Roboto"/>
              <a:sym typeface="Roboto"/>
            </a:endParaRPr>
          </a:p>
          <a:p>
            <a:pPr marL="0" lvl="0" indent="0" algn="l" rtl="0">
              <a:lnSpc>
                <a:spcPct val="100000"/>
              </a:lnSpc>
              <a:spcBef>
                <a:spcPts val="0"/>
              </a:spcBef>
              <a:spcAft>
                <a:spcPts val="0"/>
              </a:spcAft>
              <a:buNone/>
            </a:pPr>
            <a:endParaRPr sz="1300">
              <a:solidFill>
                <a:srgbClr val="FFFFFF"/>
              </a:solidFill>
              <a:latin typeface="Roboto"/>
              <a:ea typeface="Roboto"/>
              <a:cs typeface="Roboto"/>
              <a:sym typeface="Roboto"/>
            </a:endParaRPr>
          </a:p>
        </p:txBody>
      </p:sp>
      <p:sp>
        <p:nvSpPr>
          <p:cNvPr id="228" name="Google Shape;228;p33"/>
          <p:cNvSpPr txBox="1"/>
          <p:nvPr/>
        </p:nvSpPr>
        <p:spPr>
          <a:xfrm>
            <a:off x="4606500" y="1545950"/>
            <a:ext cx="4537500" cy="35169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endParaRPr sz="1300">
              <a:latin typeface="Roboto"/>
              <a:ea typeface="Roboto"/>
              <a:cs typeface="Roboto"/>
              <a:sym typeface="Roboto"/>
            </a:endParaRPr>
          </a:p>
        </p:txBody>
      </p:sp>
      <p:pic>
        <p:nvPicPr>
          <p:cNvPr id="229" name="Google Shape;229;p33"/>
          <p:cNvPicPr preferRelativeResize="0"/>
          <p:nvPr/>
        </p:nvPicPr>
        <p:blipFill rotWithShape="1">
          <a:blip r:embed="rId3">
            <a:alphaModFix/>
          </a:blip>
          <a:srcRect l="7288" t="-1556" r="2953" b="19217"/>
          <a:stretch/>
        </p:blipFill>
        <p:spPr>
          <a:xfrm>
            <a:off x="3801200" y="0"/>
            <a:ext cx="5068224" cy="5180375"/>
          </a:xfrm>
          <a:prstGeom prst="rect">
            <a:avLst/>
          </a:prstGeom>
          <a:noFill/>
          <a:ln>
            <a:noFill/>
          </a:ln>
          <a:effectLst>
            <a:outerShdw blurRad="57150" dist="19050" dir="5400000" algn="bl" rotWithShape="0">
              <a:srgbClr val="000000">
                <a:alpha val="50000"/>
              </a:srgbClr>
            </a:outerShdw>
          </a:effectLst>
        </p:spPr>
      </p:pic>
      <p:sp>
        <p:nvSpPr>
          <p:cNvPr id="230" name="Google Shape;230;p33"/>
          <p:cNvSpPr txBox="1"/>
          <p:nvPr/>
        </p:nvSpPr>
        <p:spPr>
          <a:xfrm>
            <a:off x="-44400" y="4852750"/>
            <a:ext cx="2449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Merriweather"/>
                <a:ea typeface="Merriweather"/>
                <a:cs typeface="Merriweather"/>
                <a:sym typeface="Merriweather"/>
              </a:rPr>
              <a:t>sdmay20-51: Kirkland Keith</a:t>
            </a:r>
            <a:endParaRPr sz="10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311750" y="831175"/>
            <a:ext cx="5334900" cy="205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700"/>
              <a:t>Prototype Implementation </a:t>
            </a:r>
            <a:endParaRPr sz="4700"/>
          </a:p>
          <a:p>
            <a:pPr marL="0" lvl="0" indent="0" algn="l" rtl="0">
              <a:spcBef>
                <a:spcPts val="0"/>
              </a:spcBef>
              <a:spcAft>
                <a:spcPts val="0"/>
              </a:spcAft>
              <a:buNone/>
            </a:pPr>
            <a:r>
              <a:rPr lang="en" sz="4000"/>
              <a:t>(Demo)</a:t>
            </a:r>
            <a:endParaRPr sz="4700"/>
          </a:p>
        </p:txBody>
      </p:sp>
      <p:sp>
        <p:nvSpPr>
          <p:cNvPr id="236" name="Google Shape;236;p34"/>
          <p:cNvSpPr txBox="1"/>
          <p:nvPr/>
        </p:nvSpPr>
        <p:spPr>
          <a:xfrm>
            <a:off x="-44400" y="4852750"/>
            <a:ext cx="2449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Merriweather"/>
                <a:ea typeface="Merriweather"/>
                <a:cs typeface="Merriweather"/>
                <a:sym typeface="Merriweather"/>
              </a:rPr>
              <a:t>sdmay20-51: Brandon Elizondo</a:t>
            </a:r>
            <a:endParaRPr sz="1000">
              <a:solidFill>
                <a:srgbClr val="FFFFFF"/>
              </a:solidFill>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0"/>
        <p:cNvGrpSpPr/>
        <p:nvPr/>
      </p:nvGrpSpPr>
      <p:grpSpPr>
        <a:xfrm>
          <a:off x="0" y="0"/>
          <a:ext cx="0" cy="0"/>
          <a:chOff x="0" y="0"/>
          <a:chExt cx="0" cy="0"/>
        </a:xfrm>
      </p:grpSpPr>
      <p:pic>
        <p:nvPicPr>
          <p:cNvPr id="2" name="final-demo">
            <a:hlinkClick r:id="" action="ppaction://media"/>
            <a:extLst>
              <a:ext uri="{FF2B5EF4-FFF2-40B4-BE49-F238E27FC236}">
                <a16:creationId xmlns:a16="http://schemas.microsoft.com/office/drawing/2014/main" id="{423853EA-D952-4660-A94C-E61398740B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Engineering Standards and Design Practices</a:t>
            </a:r>
            <a:endParaRPr/>
          </a:p>
        </p:txBody>
      </p:sp>
      <p:sp>
        <p:nvSpPr>
          <p:cNvPr id="247" name="Google Shape;247;p36"/>
          <p:cNvSpPr txBox="1"/>
          <p:nvPr/>
        </p:nvSpPr>
        <p:spPr>
          <a:xfrm>
            <a:off x="389575" y="1488900"/>
            <a:ext cx="8364900" cy="340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t>ISO/IEC/IEEE International Standard - Systems and software engineering--Measurement process, IEEE 15939-2017</a:t>
            </a:r>
            <a:endParaRPr sz="1100"/>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en" sz="1100"/>
              <a:t>ISO/IEC/IEEE International Standard - Systems and software engineering -- Software life cycle processes, IEEE 12207-2017</a:t>
            </a:r>
            <a:endParaRPr sz="1100"/>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en" sz="1100"/>
              <a:t>ISO/IEC/IEEE International Standard for Software Engineering - Software Life Cycle Processes - Maintenance, IEEE 14764-2006</a:t>
            </a:r>
            <a:endParaRPr sz="1100"/>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en" sz="1100"/>
              <a:t>Health Informatics—Point-of-care medical device communication Part 10201: Domain Information Model, IEEE Std 11073-10201-2018</a:t>
            </a:r>
            <a:endParaRPr sz="1100"/>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en" sz="1100"/>
              <a:t>Software and Systems engineering —Software testing — Part 4: Test Techniques, IEEE 29119-4:2015(E) </a:t>
            </a:r>
            <a:endParaRPr sz="1100"/>
          </a:p>
          <a:p>
            <a:pPr marL="0" lvl="0" indent="0" algn="l" rtl="0">
              <a:lnSpc>
                <a:spcPct val="115000"/>
              </a:lnSpc>
              <a:spcBef>
                <a:spcPts val="0"/>
              </a:spcBef>
              <a:spcAft>
                <a:spcPts val="0"/>
              </a:spcAft>
              <a:buNone/>
            </a:pPr>
            <a:endParaRPr sz="1100"/>
          </a:p>
        </p:txBody>
      </p:sp>
      <p:sp>
        <p:nvSpPr>
          <p:cNvPr id="248" name="Google Shape;248;p36"/>
          <p:cNvSpPr txBox="1"/>
          <p:nvPr/>
        </p:nvSpPr>
        <p:spPr>
          <a:xfrm>
            <a:off x="0" y="4791600"/>
            <a:ext cx="20283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sdmay20-51: Austin Sehnert</a:t>
            </a:r>
            <a:endParaRPr sz="10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7"/>
          <p:cNvSpPr txBox="1">
            <a:spLocks noGrp="1"/>
          </p:cNvSpPr>
          <p:nvPr>
            <p:ph type="title"/>
          </p:nvPr>
        </p:nvSpPr>
        <p:spPr>
          <a:xfrm>
            <a:off x="494050" y="2838225"/>
            <a:ext cx="7059000" cy="12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t>Questions?</a:t>
            </a:r>
            <a:endParaRPr sz="4800"/>
          </a:p>
        </p:txBody>
      </p:sp>
      <p:sp>
        <p:nvSpPr>
          <p:cNvPr id="254" name="Google Shape;254;p37"/>
          <p:cNvSpPr txBox="1">
            <a:spLocks noGrp="1"/>
          </p:cNvSpPr>
          <p:nvPr>
            <p:ph type="title"/>
          </p:nvPr>
        </p:nvSpPr>
        <p:spPr>
          <a:xfrm>
            <a:off x="494050" y="1067700"/>
            <a:ext cx="7579800" cy="165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a:t>Thank you!</a:t>
            </a:r>
            <a:endParaRPr sz="6000"/>
          </a:p>
        </p:txBody>
      </p:sp>
      <p:sp>
        <p:nvSpPr>
          <p:cNvPr id="255" name="Google Shape;255;p37"/>
          <p:cNvSpPr txBox="1"/>
          <p:nvPr/>
        </p:nvSpPr>
        <p:spPr>
          <a:xfrm>
            <a:off x="0" y="4791600"/>
            <a:ext cx="23703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Merriweather"/>
                <a:ea typeface="Merriweather"/>
                <a:cs typeface="Merriweather"/>
                <a:sym typeface="Merriweather"/>
              </a:rPr>
              <a:t>Sdmay20-51 Suzanna Gudivada</a:t>
            </a:r>
            <a:endParaRPr sz="10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Overview</a:t>
            </a:r>
            <a:endParaRPr/>
          </a:p>
        </p:txBody>
      </p:sp>
      <p:sp>
        <p:nvSpPr>
          <p:cNvPr id="79" name="Google Shape;79;p15"/>
          <p:cNvSpPr txBox="1"/>
          <p:nvPr/>
        </p:nvSpPr>
        <p:spPr>
          <a:xfrm>
            <a:off x="265050" y="1521800"/>
            <a:ext cx="8567400" cy="32910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Build tools for administrative and tracking services</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Provide system to register users</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Implement access control based on job position</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View location of employees wearing a tracking tag</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Display important events for auditing/logging:</a:t>
            </a:r>
            <a:endParaRPr>
              <a:latin typeface="Roboto"/>
              <a:ea typeface="Roboto"/>
              <a:cs typeface="Roboto"/>
              <a:sym typeface="Roboto"/>
            </a:endParaRPr>
          </a:p>
          <a:p>
            <a:pPr marL="914400" lvl="1" indent="-317500" algn="l" rtl="0">
              <a:lnSpc>
                <a:spcPct val="150000"/>
              </a:lnSpc>
              <a:spcBef>
                <a:spcPts val="0"/>
              </a:spcBef>
              <a:spcAft>
                <a:spcPts val="0"/>
              </a:spcAft>
              <a:buSzPts val="1400"/>
              <a:buFont typeface="Roboto"/>
              <a:buChar char="○"/>
            </a:pPr>
            <a:r>
              <a:rPr lang="en">
                <a:latin typeface="Roboto"/>
                <a:ea typeface="Roboto"/>
                <a:cs typeface="Roboto"/>
                <a:sym typeface="Roboto"/>
              </a:rPr>
              <a:t>System changes </a:t>
            </a:r>
            <a:endParaRPr>
              <a:latin typeface="Roboto"/>
              <a:ea typeface="Roboto"/>
              <a:cs typeface="Roboto"/>
              <a:sym typeface="Roboto"/>
            </a:endParaRPr>
          </a:p>
          <a:p>
            <a:pPr marL="914400" lvl="1" indent="-317500" algn="l" rtl="0">
              <a:lnSpc>
                <a:spcPct val="150000"/>
              </a:lnSpc>
              <a:spcBef>
                <a:spcPts val="0"/>
              </a:spcBef>
              <a:spcAft>
                <a:spcPts val="0"/>
              </a:spcAft>
              <a:buSzPts val="1400"/>
              <a:buFont typeface="Roboto"/>
              <a:buChar char="○"/>
            </a:pPr>
            <a:r>
              <a:rPr lang="en">
                <a:latin typeface="Roboto"/>
                <a:ea typeface="Roboto"/>
                <a:cs typeface="Roboto"/>
                <a:sym typeface="Roboto"/>
              </a:rPr>
              <a:t>Care plan updates</a:t>
            </a:r>
            <a:endParaRPr>
              <a:latin typeface="Roboto"/>
              <a:ea typeface="Roboto"/>
              <a:cs typeface="Roboto"/>
              <a:sym typeface="Roboto"/>
            </a:endParaRPr>
          </a:p>
          <a:p>
            <a:pPr marL="457200" lvl="0" indent="0" algn="l" rtl="0">
              <a:lnSpc>
                <a:spcPct val="150000"/>
              </a:lnSpc>
              <a:spcBef>
                <a:spcPts val="0"/>
              </a:spcBef>
              <a:spcAft>
                <a:spcPts val="0"/>
              </a:spcAft>
              <a:buNone/>
            </a:pPr>
            <a:endParaRPr>
              <a:latin typeface="Roboto"/>
              <a:ea typeface="Roboto"/>
              <a:cs typeface="Roboto"/>
              <a:sym typeface="Roboto"/>
            </a:endParaRPr>
          </a:p>
        </p:txBody>
      </p:sp>
      <p:sp>
        <p:nvSpPr>
          <p:cNvPr id="80" name="Google Shape;80;p15"/>
          <p:cNvSpPr txBox="1"/>
          <p:nvPr/>
        </p:nvSpPr>
        <p:spPr>
          <a:xfrm>
            <a:off x="0" y="4812800"/>
            <a:ext cx="26847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sdmay20-51: Benjamin Zaley</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Requirements</a:t>
            </a:r>
            <a:endParaRPr/>
          </a:p>
        </p:txBody>
      </p:sp>
      <p:sp>
        <p:nvSpPr>
          <p:cNvPr id="86" name="Google Shape;86;p16"/>
          <p:cNvSpPr txBox="1"/>
          <p:nvPr/>
        </p:nvSpPr>
        <p:spPr>
          <a:xfrm>
            <a:off x="271225" y="1324825"/>
            <a:ext cx="3586500" cy="3545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t>Functional:</a:t>
            </a:r>
            <a:endParaRPr/>
          </a:p>
          <a:p>
            <a:pPr marL="457200" lvl="0" indent="-311150" algn="l" rtl="0">
              <a:lnSpc>
                <a:spcPct val="150000"/>
              </a:lnSpc>
              <a:spcBef>
                <a:spcPts val="1600"/>
              </a:spcBef>
              <a:spcAft>
                <a:spcPts val="0"/>
              </a:spcAft>
              <a:buClr>
                <a:schemeClr val="dk2"/>
              </a:buClr>
              <a:buSzPts val="1300"/>
              <a:buFont typeface="Roboto"/>
              <a:buChar char="●"/>
            </a:pPr>
            <a:r>
              <a:rPr lang="en" sz="1300">
                <a:latin typeface="Roboto"/>
                <a:ea typeface="Roboto"/>
                <a:cs typeface="Roboto"/>
                <a:sym typeface="Roboto"/>
              </a:rPr>
              <a:t>Dashboard to select sub-applications</a:t>
            </a:r>
            <a:endParaRPr sz="1300">
              <a:latin typeface="Roboto"/>
              <a:ea typeface="Roboto"/>
              <a:cs typeface="Roboto"/>
              <a:sym typeface="Roboto"/>
            </a:endParaRPr>
          </a:p>
          <a:p>
            <a:pPr marL="457200" lvl="0" indent="-311150" algn="l" rtl="0">
              <a:lnSpc>
                <a:spcPct val="150000"/>
              </a:lnSpc>
              <a:spcBef>
                <a:spcPts val="0"/>
              </a:spcBef>
              <a:spcAft>
                <a:spcPts val="0"/>
              </a:spcAft>
              <a:buClr>
                <a:srgbClr val="000000"/>
              </a:buClr>
              <a:buSzPts val="1300"/>
              <a:buFont typeface="Roboto"/>
              <a:buChar char="●"/>
            </a:pPr>
            <a:r>
              <a:rPr lang="en" sz="1300">
                <a:latin typeface="Roboto"/>
                <a:ea typeface="Roboto"/>
                <a:cs typeface="Roboto"/>
                <a:sym typeface="Roboto"/>
              </a:rPr>
              <a:t>Resource tracker</a:t>
            </a:r>
            <a:endParaRPr sz="1300">
              <a:latin typeface="Roboto"/>
              <a:ea typeface="Roboto"/>
              <a:cs typeface="Roboto"/>
              <a:sym typeface="Roboto"/>
            </a:endParaRPr>
          </a:p>
          <a:p>
            <a:pPr marL="914400" lvl="1" indent="-298450" algn="l" rtl="0">
              <a:lnSpc>
                <a:spcPct val="150000"/>
              </a:lnSpc>
              <a:spcBef>
                <a:spcPts val="0"/>
              </a:spcBef>
              <a:spcAft>
                <a:spcPts val="0"/>
              </a:spcAft>
              <a:buClr>
                <a:schemeClr val="dk2"/>
              </a:buClr>
              <a:buSzPts val="1100"/>
              <a:buFont typeface="Roboto"/>
              <a:buChar char="○"/>
            </a:pPr>
            <a:r>
              <a:rPr lang="en" sz="1100">
                <a:latin typeface="Roboto"/>
                <a:ea typeface="Roboto"/>
                <a:cs typeface="Roboto"/>
                <a:sym typeface="Roboto"/>
              </a:rPr>
              <a:t>Differentiate between staff and equipment</a:t>
            </a:r>
            <a:endParaRPr sz="1100">
              <a:latin typeface="Roboto"/>
              <a:ea typeface="Roboto"/>
              <a:cs typeface="Roboto"/>
              <a:sym typeface="Roboto"/>
            </a:endParaRPr>
          </a:p>
          <a:p>
            <a:pPr marL="457200" lvl="0" indent="-311150" algn="l" rtl="0">
              <a:lnSpc>
                <a:spcPct val="150000"/>
              </a:lnSpc>
              <a:spcBef>
                <a:spcPts val="0"/>
              </a:spcBef>
              <a:spcAft>
                <a:spcPts val="0"/>
              </a:spcAft>
              <a:buClr>
                <a:srgbClr val="000000"/>
              </a:buClr>
              <a:buSzPts val="1300"/>
              <a:buFont typeface="Roboto"/>
              <a:buChar char="●"/>
            </a:pPr>
            <a:r>
              <a:rPr lang="en" sz="1300">
                <a:latin typeface="Roboto"/>
                <a:ea typeface="Roboto"/>
                <a:cs typeface="Roboto"/>
                <a:sym typeface="Roboto"/>
              </a:rPr>
              <a:t>Employee</a:t>
            </a:r>
            <a:endParaRPr sz="1300">
              <a:latin typeface="Roboto"/>
              <a:ea typeface="Roboto"/>
              <a:cs typeface="Roboto"/>
              <a:sym typeface="Roboto"/>
            </a:endParaRPr>
          </a:p>
          <a:p>
            <a:pPr marL="914400" lvl="1" indent="-298450" algn="l" rtl="0">
              <a:lnSpc>
                <a:spcPct val="150000"/>
              </a:lnSpc>
              <a:spcBef>
                <a:spcPts val="0"/>
              </a:spcBef>
              <a:spcAft>
                <a:spcPts val="0"/>
              </a:spcAft>
              <a:buClr>
                <a:schemeClr val="dk2"/>
              </a:buClr>
              <a:buSzPts val="1100"/>
              <a:buFont typeface="Roboto"/>
              <a:buChar char="○"/>
            </a:pPr>
            <a:r>
              <a:rPr lang="en" sz="1100">
                <a:latin typeface="Roboto"/>
                <a:ea typeface="Roboto"/>
                <a:cs typeface="Roboto"/>
                <a:sym typeface="Roboto"/>
              </a:rPr>
              <a:t>View, add, and edit</a:t>
            </a:r>
            <a:endParaRPr sz="1100">
              <a:latin typeface="Roboto"/>
              <a:ea typeface="Roboto"/>
              <a:cs typeface="Roboto"/>
              <a:sym typeface="Roboto"/>
            </a:endParaRPr>
          </a:p>
          <a:p>
            <a:pPr marL="457200" lvl="0" indent="-311150" algn="l" rtl="0">
              <a:lnSpc>
                <a:spcPct val="150000"/>
              </a:lnSpc>
              <a:spcBef>
                <a:spcPts val="0"/>
              </a:spcBef>
              <a:spcAft>
                <a:spcPts val="0"/>
              </a:spcAft>
              <a:buClr>
                <a:srgbClr val="000000"/>
              </a:buClr>
              <a:buSzPts val="1300"/>
              <a:buFont typeface="Roboto"/>
              <a:buChar char="●"/>
            </a:pPr>
            <a:r>
              <a:rPr lang="en" sz="1300">
                <a:latin typeface="Roboto"/>
                <a:ea typeface="Roboto"/>
                <a:cs typeface="Roboto"/>
                <a:sym typeface="Roboto"/>
              </a:rPr>
              <a:t>Care plan</a:t>
            </a:r>
            <a:endParaRPr sz="1300">
              <a:latin typeface="Roboto"/>
              <a:ea typeface="Roboto"/>
              <a:cs typeface="Roboto"/>
              <a:sym typeface="Roboto"/>
            </a:endParaRPr>
          </a:p>
          <a:p>
            <a:pPr marL="914400" lvl="1" indent="-298450" algn="l" rtl="0">
              <a:lnSpc>
                <a:spcPct val="150000"/>
              </a:lnSpc>
              <a:spcBef>
                <a:spcPts val="0"/>
              </a:spcBef>
              <a:spcAft>
                <a:spcPts val="0"/>
              </a:spcAft>
              <a:buClr>
                <a:srgbClr val="000000"/>
              </a:buClr>
              <a:buSzPts val="1100"/>
              <a:buFont typeface="Roboto"/>
              <a:buChar char="○"/>
            </a:pPr>
            <a:r>
              <a:rPr lang="en" sz="1100">
                <a:latin typeface="Roboto"/>
                <a:ea typeface="Roboto"/>
                <a:cs typeface="Roboto"/>
                <a:sym typeface="Roboto"/>
              </a:rPr>
              <a:t>View, add, and edit</a:t>
            </a:r>
            <a:endParaRPr sz="1100">
              <a:latin typeface="Roboto"/>
              <a:ea typeface="Roboto"/>
              <a:cs typeface="Roboto"/>
              <a:sym typeface="Roboto"/>
            </a:endParaRPr>
          </a:p>
          <a:p>
            <a:pPr marL="457200" lvl="0" indent="-311150" algn="l" rtl="0">
              <a:lnSpc>
                <a:spcPct val="150000"/>
              </a:lnSpc>
              <a:spcBef>
                <a:spcPts val="0"/>
              </a:spcBef>
              <a:spcAft>
                <a:spcPts val="0"/>
              </a:spcAft>
              <a:buClr>
                <a:srgbClr val="000000"/>
              </a:buClr>
              <a:buSzPts val="1300"/>
              <a:buFont typeface="Roboto"/>
              <a:buChar char="●"/>
            </a:pPr>
            <a:r>
              <a:rPr lang="en" sz="1300">
                <a:latin typeface="Roboto"/>
                <a:ea typeface="Roboto"/>
                <a:cs typeface="Roboto"/>
                <a:sym typeface="Roboto"/>
              </a:rPr>
              <a:t>Google Chrome</a:t>
            </a:r>
            <a:endParaRPr/>
          </a:p>
        </p:txBody>
      </p:sp>
      <p:sp>
        <p:nvSpPr>
          <p:cNvPr id="87" name="Google Shape;87;p16"/>
          <p:cNvSpPr txBox="1"/>
          <p:nvPr/>
        </p:nvSpPr>
        <p:spPr>
          <a:xfrm>
            <a:off x="4883750" y="1324825"/>
            <a:ext cx="3669300" cy="3477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t>Non-Functional:</a:t>
            </a:r>
            <a:endParaRPr/>
          </a:p>
          <a:p>
            <a:pPr marL="0" lvl="0" indent="0" algn="l" rtl="0">
              <a:lnSpc>
                <a:spcPct val="150000"/>
              </a:lnSpc>
              <a:spcBef>
                <a:spcPts val="0"/>
              </a:spcBef>
              <a:spcAft>
                <a:spcPts val="0"/>
              </a:spcAft>
              <a:buNone/>
            </a:pPr>
            <a:endParaRPr/>
          </a:p>
          <a:p>
            <a:pPr marL="457200" lvl="0" indent="-311150" algn="l" rtl="0">
              <a:lnSpc>
                <a:spcPct val="150000"/>
              </a:lnSpc>
              <a:spcBef>
                <a:spcPts val="0"/>
              </a:spcBef>
              <a:spcAft>
                <a:spcPts val="0"/>
              </a:spcAft>
              <a:buClr>
                <a:srgbClr val="000000"/>
              </a:buClr>
              <a:buSzPts val="1300"/>
              <a:buFont typeface="Roboto"/>
              <a:buChar char="●"/>
            </a:pPr>
            <a:r>
              <a:rPr lang="en" sz="1300">
                <a:latin typeface="Roboto"/>
                <a:ea typeface="Roboto"/>
                <a:cs typeface="Roboto"/>
                <a:sym typeface="Roboto"/>
              </a:rPr>
              <a:t>Maintainable</a:t>
            </a:r>
            <a:endParaRPr sz="1300">
              <a:latin typeface="Roboto"/>
              <a:ea typeface="Roboto"/>
              <a:cs typeface="Roboto"/>
              <a:sym typeface="Roboto"/>
            </a:endParaRPr>
          </a:p>
          <a:p>
            <a:pPr marL="914400" lvl="1" indent="-298450" algn="l" rtl="0">
              <a:lnSpc>
                <a:spcPct val="150000"/>
              </a:lnSpc>
              <a:spcBef>
                <a:spcPts val="0"/>
              </a:spcBef>
              <a:spcAft>
                <a:spcPts val="0"/>
              </a:spcAft>
              <a:buClr>
                <a:srgbClr val="000000"/>
              </a:buClr>
              <a:buSzPts val="1100"/>
              <a:buFont typeface="Roboto"/>
              <a:buChar char="○"/>
            </a:pPr>
            <a:r>
              <a:rPr lang="en" sz="1100">
                <a:latin typeface="Roboto"/>
                <a:ea typeface="Roboto"/>
                <a:cs typeface="Roboto"/>
                <a:sym typeface="Roboto"/>
              </a:rPr>
              <a:t>Use technology already in use by client</a:t>
            </a:r>
            <a:endParaRPr sz="1100">
              <a:latin typeface="Roboto"/>
              <a:ea typeface="Roboto"/>
              <a:cs typeface="Roboto"/>
              <a:sym typeface="Roboto"/>
            </a:endParaRPr>
          </a:p>
          <a:p>
            <a:pPr marL="457200" lvl="0" indent="-311150" algn="l" rtl="0">
              <a:lnSpc>
                <a:spcPct val="150000"/>
              </a:lnSpc>
              <a:spcBef>
                <a:spcPts val="0"/>
              </a:spcBef>
              <a:spcAft>
                <a:spcPts val="0"/>
              </a:spcAft>
              <a:buClr>
                <a:srgbClr val="000000"/>
              </a:buClr>
              <a:buSzPts val="1300"/>
              <a:buFont typeface="Roboto"/>
              <a:buChar char="●"/>
            </a:pPr>
            <a:r>
              <a:rPr lang="en" sz="1300">
                <a:latin typeface="Roboto"/>
                <a:ea typeface="Roboto"/>
                <a:cs typeface="Roboto"/>
                <a:sym typeface="Roboto"/>
              </a:rPr>
              <a:t>Scalable</a:t>
            </a:r>
            <a:endParaRPr sz="1300">
              <a:latin typeface="Roboto"/>
              <a:ea typeface="Roboto"/>
              <a:cs typeface="Roboto"/>
              <a:sym typeface="Roboto"/>
            </a:endParaRPr>
          </a:p>
          <a:p>
            <a:pPr marL="914400" lvl="1" indent="-298450" algn="l" rtl="0">
              <a:lnSpc>
                <a:spcPct val="150000"/>
              </a:lnSpc>
              <a:spcBef>
                <a:spcPts val="0"/>
              </a:spcBef>
              <a:spcAft>
                <a:spcPts val="0"/>
              </a:spcAft>
              <a:buClr>
                <a:srgbClr val="000000"/>
              </a:buClr>
              <a:buSzPts val="1100"/>
              <a:buFont typeface="Roboto"/>
              <a:buChar char="○"/>
            </a:pPr>
            <a:r>
              <a:rPr lang="en" sz="1100">
                <a:latin typeface="Roboto"/>
                <a:ea typeface="Roboto"/>
                <a:cs typeface="Roboto"/>
                <a:sym typeface="Roboto"/>
              </a:rPr>
              <a:t>Modular design implementation</a:t>
            </a:r>
            <a:endParaRPr sz="1100">
              <a:latin typeface="Roboto"/>
              <a:ea typeface="Roboto"/>
              <a:cs typeface="Roboto"/>
              <a:sym typeface="Roboto"/>
            </a:endParaRPr>
          </a:p>
          <a:p>
            <a:pPr marL="457200" lvl="0" indent="-311150" algn="l" rtl="0">
              <a:lnSpc>
                <a:spcPct val="150000"/>
              </a:lnSpc>
              <a:spcBef>
                <a:spcPts val="0"/>
              </a:spcBef>
              <a:spcAft>
                <a:spcPts val="0"/>
              </a:spcAft>
              <a:buClr>
                <a:srgbClr val="000000"/>
              </a:buClr>
              <a:buSzPts val="1300"/>
              <a:buFont typeface="Roboto"/>
              <a:buChar char="●"/>
            </a:pPr>
            <a:r>
              <a:rPr lang="en" sz="1300">
                <a:latin typeface="Roboto"/>
                <a:ea typeface="Roboto"/>
                <a:cs typeface="Roboto"/>
                <a:sym typeface="Roboto"/>
              </a:rPr>
              <a:t>Secure</a:t>
            </a:r>
            <a:endParaRPr sz="1300">
              <a:latin typeface="Roboto"/>
              <a:ea typeface="Roboto"/>
              <a:cs typeface="Roboto"/>
              <a:sym typeface="Roboto"/>
            </a:endParaRPr>
          </a:p>
          <a:p>
            <a:pPr marL="914400" lvl="1" indent="-298450" algn="l" rtl="0">
              <a:lnSpc>
                <a:spcPct val="150000"/>
              </a:lnSpc>
              <a:spcBef>
                <a:spcPts val="0"/>
              </a:spcBef>
              <a:spcAft>
                <a:spcPts val="0"/>
              </a:spcAft>
              <a:buClr>
                <a:srgbClr val="000000"/>
              </a:buClr>
              <a:buSzPts val="1100"/>
              <a:buFont typeface="Roboto"/>
              <a:buChar char="○"/>
            </a:pPr>
            <a:r>
              <a:rPr lang="en" sz="1100">
                <a:latin typeface="Roboto"/>
                <a:ea typeface="Roboto"/>
                <a:cs typeface="Roboto"/>
                <a:sym typeface="Roboto"/>
              </a:rPr>
              <a:t>Provide levels of access</a:t>
            </a:r>
            <a:endParaRPr sz="1100">
              <a:latin typeface="Roboto"/>
              <a:ea typeface="Roboto"/>
              <a:cs typeface="Roboto"/>
              <a:sym typeface="Roboto"/>
            </a:endParaRPr>
          </a:p>
          <a:p>
            <a:pPr marL="457200" lvl="0" indent="-311150" algn="l" rtl="0">
              <a:lnSpc>
                <a:spcPct val="150000"/>
              </a:lnSpc>
              <a:spcBef>
                <a:spcPts val="0"/>
              </a:spcBef>
              <a:spcAft>
                <a:spcPts val="0"/>
              </a:spcAft>
              <a:buClr>
                <a:srgbClr val="000000"/>
              </a:buClr>
              <a:buSzPts val="1300"/>
              <a:buFont typeface="Roboto"/>
              <a:buChar char="●"/>
            </a:pPr>
            <a:r>
              <a:rPr lang="en" sz="1300">
                <a:latin typeface="Roboto"/>
                <a:ea typeface="Roboto"/>
                <a:cs typeface="Roboto"/>
                <a:sym typeface="Roboto"/>
              </a:rPr>
              <a:t>Usable</a:t>
            </a:r>
            <a:endParaRPr sz="1300">
              <a:latin typeface="Roboto"/>
              <a:ea typeface="Roboto"/>
              <a:cs typeface="Roboto"/>
              <a:sym typeface="Roboto"/>
            </a:endParaRPr>
          </a:p>
          <a:p>
            <a:pPr marL="914400" lvl="1" indent="-298450" algn="l" rtl="0">
              <a:lnSpc>
                <a:spcPct val="150000"/>
              </a:lnSpc>
              <a:spcBef>
                <a:spcPts val="0"/>
              </a:spcBef>
              <a:spcAft>
                <a:spcPts val="0"/>
              </a:spcAft>
              <a:buClr>
                <a:srgbClr val="000000"/>
              </a:buClr>
              <a:buSzPts val="1100"/>
              <a:buFont typeface="Roboto"/>
              <a:buChar char="○"/>
            </a:pPr>
            <a:r>
              <a:rPr lang="en" sz="1100">
                <a:latin typeface="Roboto"/>
                <a:ea typeface="Roboto"/>
                <a:cs typeface="Roboto"/>
                <a:sym typeface="Roboto"/>
              </a:rPr>
              <a:t>Easily accessible and intuitively designed</a:t>
            </a:r>
            <a:endParaRPr>
              <a:latin typeface="Roboto"/>
              <a:ea typeface="Roboto"/>
              <a:cs typeface="Roboto"/>
              <a:sym typeface="Roboto"/>
            </a:endParaRPr>
          </a:p>
        </p:txBody>
      </p:sp>
      <p:sp>
        <p:nvSpPr>
          <p:cNvPr id="88" name="Google Shape;88;p16"/>
          <p:cNvSpPr txBox="1"/>
          <p:nvPr/>
        </p:nvSpPr>
        <p:spPr>
          <a:xfrm>
            <a:off x="0" y="4802425"/>
            <a:ext cx="25680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sdmay20-51: Benjamin Zaley</a:t>
            </a:r>
            <a:endParaRPr sz="1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Potential Risks and Mitigation</a:t>
            </a:r>
            <a:endParaRPr/>
          </a:p>
        </p:txBody>
      </p:sp>
      <p:sp>
        <p:nvSpPr>
          <p:cNvPr id="94" name="Google Shape;94;p17"/>
          <p:cNvSpPr txBox="1">
            <a:spLocks noGrp="1"/>
          </p:cNvSpPr>
          <p:nvPr>
            <p:ph type="body" idx="1"/>
          </p:nvPr>
        </p:nvSpPr>
        <p:spPr>
          <a:xfrm>
            <a:off x="311700" y="1505700"/>
            <a:ext cx="3999900" cy="3491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b="1">
                <a:solidFill>
                  <a:srgbClr val="000000"/>
                </a:solidFill>
              </a:rPr>
              <a:t>Risk:</a:t>
            </a:r>
            <a:endParaRPr b="1">
              <a:solidFill>
                <a:srgbClr val="000000"/>
              </a:solidFill>
            </a:endParaRPr>
          </a:p>
          <a:p>
            <a:pPr marL="457200" lvl="0" indent="-311150" algn="l" rtl="0">
              <a:lnSpc>
                <a:spcPct val="150000"/>
              </a:lnSpc>
              <a:spcBef>
                <a:spcPts val="1600"/>
              </a:spcBef>
              <a:spcAft>
                <a:spcPts val="0"/>
              </a:spcAft>
              <a:buClr>
                <a:srgbClr val="000000"/>
              </a:buClr>
              <a:buSzPts val="1300"/>
              <a:buChar char="●"/>
            </a:pPr>
            <a:r>
              <a:rPr lang="en">
                <a:solidFill>
                  <a:srgbClr val="000000"/>
                </a:solidFill>
              </a:rPr>
              <a:t>Communication and display of sensitive data</a:t>
            </a:r>
            <a:endParaRPr>
              <a:solidFill>
                <a:srgbClr val="000000"/>
              </a:solidFill>
            </a:endParaRPr>
          </a:p>
          <a:p>
            <a:pPr marL="914400" lvl="1" indent="-298450" algn="l" rtl="0">
              <a:lnSpc>
                <a:spcPct val="150000"/>
              </a:lnSpc>
              <a:spcBef>
                <a:spcPts val="0"/>
              </a:spcBef>
              <a:spcAft>
                <a:spcPts val="0"/>
              </a:spcAft>
              <a:buClr>
                <a:srgbClr val="000000"/>
              </a:buClr>
              <a:buSzPts val="1100"/>
              <a:buChar char="○"/>
            </a:pPr>
            <a:r>
              <a:rPr lang="en">
                <a:solidFill>
                  <a:srgbClr val="000000"/>
                </a:solidFill>
              </a:rPr>
              <a:t>Employee passwords</a:t>
            </a:r>
            <a:endParaRPr>
              <a:solidFill>
                <a:srgbClr val="000000"/>
              </a:solidFill>
            </a:endParaRPr>
          </a:p>
          <a:p>
            <a:pPr marL="914400" lvl="1" indent="-298450" algn="l" rtl="0">
              <a:lnSpc>
                <a:spcPct val="150000"/>
              </a:lnSpc>
              <a:spcBef>
                <a:spcPts val="0"/>
              </a:spcBef>
              <a:spcAft>
                <a:spcPts val="0"/>
              </a:spcAft>
              <a:buClr>
                <a:srgbClr val="000000"/>
              </a:buClr>
              <a:buSzPts val="1100"/>
              <a:buChar char="○"/>
            </a:pPr>
            <a:r>
              <a:rPr lang="en">
                <a:solidFill>
                  <a:srgbClr val="000000"/>
                </a:solidFill>
              </a:rPr>
              <a:t>Employee locations within facilities</a:t>
            </a:r>
            <a:endParaRPr>
              <a:solidFill>
                <a:srgbClr val="000000"/>
              </a:solidFill>
            </a:endParaRPr>
          </a:p>
          <a:p>
            <a:pPr marL="914400" lvl="1" indent="-298450" algn="l" rtl="0">
              <a:lnSpc>
                <a:spcPct val="150000"/>
              </a:lnSpc>
              <a:spcBef>
                <a:spcPts val="0"/>
              </a:spcBef>
              <a:spcAft>
                <a:spcPts val="0"/>
              </a:spcAft>
              <a:buClr>
                <a:srgbClr val="000000"/>
              </a:buClr>
              <a:buSzPts val="1100"/>
              <a:buChar char="○"/>
            </a:pPr>
            <a:r>
              <a:rPr lang="en">
                <a:solidFill>
                  <a:srgbClr val="000000"/>
                </a:solidFill>
              </a:rPr>
              <a:t>Resident information (certain health factors)</a:t>
            </a:r>
            <a:endParaRPr>
              <a:solidFill>
                <a:srgbClr val="000000"/>
              </a:solidFill>
            </a:endParaRPr>
          </a:p>
          <a:p>
            <a:pPr marL="457200" lvl="0" indent="-311150" algn="l" rtl="0">
              <a:lnSpc>
                <a:spcPct val="150000"/>
              </a:lnSpc>
              <a:spcBef>
                <a:spcPts val="0"/>
              </a:spcBef>
              <a:spcAft>
                <a:spcPts val="0"/>
              </a:spcAft>
              <a:buClr>
                <a:srgbClr val="000000"/>
              </a:buClr>
              <a:buSzPts val="1300"/>
              <a:buChar char="●"/>
            </a:pPr>
            <a:r>
              <a:rPr lang="en">
                <a:solidFill>
                  <a:srgbClr val="000000"/>
                </a:solidFill>
              </a:rPr>
              <a:t>Much of the functionality is reliant on communication between frontend, backend, and database. </a:t>
            </a:r>
            <a:endParaRPr>
              <a:solidFill>
                <a:srgbClr val="000000"/>
              </a:solidFill>
            </a:endParaRPr>
          </a:p>
          <a:p>
            <a:pPr marL="914400" lvl="1" indent="-298450" algn="l" rtl="0">
              <a:lnSpc>
                <a:spcPct val="150000"/>
              </a:lnSpc>
              <a:spcBef>
                <a:spcPts val="0"/>
              </a:spcBef>
              <a:spcAft>
                <a:spcPts val="0"/>
              </a:spcAft>
              <a:buClr>
                <a:srgbClr val="000000"/>
              </a:buClr>
              <a:buSzPts val="1100"/>
              <a:buChar char="○"/>
            </a:pPr>
            <a:r>
              <a:rPr lang="en">
                <a:solidFill>
                  <a:srgbClr val="000000"/>
                </a:solidFill>
              </a:rPr>
              <a:t>Danger of one going out means data will not be accessible. </a:t>
            </a:r>
            <a:endParaRPr>
              <a:solidFill>
                <a:srgbClr val="000000"/>
              </a:solidFill>
            </a:endParaRPr>
          </a:p>
        </p:txBody>
      </p:sp>
      <p:sp>
        <p:nvSpPr>
          <p:cNvPr id="95" name="Google Shape;95;p17"/>
          <p:cNvSpPr txBox="1">
            <a:spLocks noGrp="1"/>
          </p:cNvSpPr>
          <p:nvPr>
            <p:ph type="body" idx="2"/>
          </p:nvPr>
        </p:nvSpPr>
        <p:spPr>
          <a:xfrm>
            <a:off x="4832400" y="1505700"/>
            <a:ext cx="3999900" cy="3285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b="1">
                <a:solidFill>
                  <a:srgbClr val="000000"/>
                </a:solidFill>
              </a:rPr>
              <a:t>Mitigation:</a:t>
            </a:r>
            <a:endParaRPr>
              <a:solidFill>
                <a:srgbClr val="000000"/>
              </a:solidFill>
            </a:endParaRPr>
          </a:p>
          <a:p>
            <a:pPr marL="457200" lvl="0" indent="-311150" algn="l" rtl="0">
              <a:lnSpc>
                <a:spcPct val="150000"/>
              </a:lnSpc>
              <a:spcBef>
                <a:spcPts val="1600"/>
              </a:spcBef>
              <a:spcAft>
                <a:spcPts val="0"/>
              </a:spcAft>
              <a:buClr>
                <a:srgbClr val="000000"/>
              </a:buClr>
              <a:buSzPts val="1300"/>
              <a:buChar char="●"/>
            </a:pPr>
            <a:r>
              <a:rPr lang="en">
                <a:solidFill>
                  <a:srgbClr val="000000"/>
                </a:solidFill>
              </a:rPr>
              <a:t>Permission based access</a:t>
            </a:r>
            <a:endParaRPr>
              <a:solidFill>
                <a:srgbClr val="000000"/>
              </a:solidFill>
            </a:endParaRPr>
          </a:p>
          <a:p>
            <a:pPr marL="914400" lvl="1" indent="-298450" algn="l" rtl="0">
              <a:lnSpc>
                <a:spcPct val="150000"/>
              </a:lnSpc>
              <a:spcBef>
                <a:spcPts val="0"/>
              </a:spcBef>
              <a:spcAft>
                <a:spcPts val="0"/>
              </a:spcAft>
              <a:buClr>
                <a:srgbClr val="000000"/>
              </a:buClr>
              <a:buSzPts val="1100"/>
              <a:buChar char="○"/>
            </a:pPr>
            <a:r>
              <a:rPr lang="en">
                <a:solidFill>
                  <a:srgbClr val="000000"/>
                </a:solidFill>
              </a:rPr>
              <a:t>Based on employee position</a:t>
            </a:r>
            <a:endParaRPr>
              <a:solidFill>
                <a:srgbClr val="000000"/>
              </a:solidFill>
            </a:endParaRPr>
          </a:p>
          <a:p>
            <a:pPr marL="457200" lvl="0" indent="-311150" algn="l" rtl="0">
              <a:lnSpc>
                <a:spcPct val="150000"/>
              </a:lnSpc>
              <a:spcBef>
                <a:spcPts val="0"/>
              </a:spcBef>
              <a:spcAft>
                <a:spcPts val="0"/>
              </a:spcAft>
              <a:buClr>
                <a:srgbClr val="000000"/>
              </a:buClr>
              <a:buSzPts val="1300"/>
              <a:buChar char="●"/>
            </a:pPr>
            <a:r>
              <a:rPr lang="en">
                <a:solidFill>
                  <a:srgbClr val="000000"/>
                </a:solidFill>
              </a:rPr>
              <a:t>Use of login tokens and login timeouts</a:t>
            </a:r>
            <a:endParaRPr>
              <a:solidFill>
                <a:srgbClr val="000000"/>
              </a:solidFill>
            </a:endParaRPr>
          </a:p>
          <a:p>
            <a:pPr marL="457200" lvl="0" indent="-311150" algn="l" rtl="0">
              <a:lnSpc>
                <a:spcPct val="150000"/>
              </a:lnSpc>
              <a:spcBef>
                <a:spcPts val="0"/>
              </a:spcBef>
              <a:spcAft>
                <a:spcPts val="0"/>
              </a:spcAft>
              <a:buClr>
                <a:srgbClr val="000000"/>
              </a:buClr>
              <a:buSzPts val="1300"/>
              <a:buChar char="●"/>
            </a:pPr>
            <a:r>
              <a:rPr lang="en">
                <a:solidFill>
                  <a:srgbClr val="000000"/>
                </a:solidFill>
              </a:rPr>
              <a:t>Password hashing</a:t>
            </a:r>
            <a:endParaRPr>
              <a:solidFill>
                <a:srgbClr val="000000"/>
              </a:solidFill>
            </a:endParaRPr>
          </a:p>
          <a:p>
            <a:pPr marL="457200" lvl="0" indent="-311150" algn="l" rtl="0">
              <a:lnSpc>
                <a:spcPct val="150000"/>
              </a:lnSpc>
              <a:spcBef>
                <a:spcPts val="0"/>
              </a:spcBef>
              <a:spcAft>
                <a:spcPts val="0"/>
              </a:spcAft>
              <a:buClr>
                <a:srgbClr val="000000"/>
              </a:buClr>
              <a:buSzPts val="1300"/>
              <a:buChar char="●"/>
            </a:pPr>
            <a:r>
              <a:rPr lang="en">
                <a:solidFill>
                  <a:srgbClr val="000000"/>
                </a:solidFill>
              </a:rPr>
              <a:t>Access and modification audit records</a:t>
            </a:r>
            <a:endParaRPr>
              <a:solidFill>
                <a:srgbClr val="000000"/>
              </a:solidFill>
            </a:endParaRPr>
          </a:p>
          <a:p>
            <a:pPr marL="0" lvl="0" indent="0" algn="l" rtl="0">
              <a:lnSpc>
                <a:spcPct val="150000"/>
              </a:lnSpc>
              <a:spcBef>
                <a:spcPts val="1600"/>
              </a:spcBef>
              <a:spcAft>
                <a:spcPts val="1600"/>
              </a:spcAft>
              <a:buNone/>
            </a:pPr>
            <a:endParaRPr i="1">
              <a:solidFill>
                <a:srgbClr val="000000"/>
              </a:solidFill>
            </a:endParaRPr>
          </a:p>
        </p:txBody>
      </p:sp>
      <p:sp>
        <p:nvSpPr>
          <p:cNvPr id="96" name="Google Shape;96;p17"/>
          <p:cNvSpPr txBox="1"/>
          <p:nvPr/>
        </p:nvSpPr>
        <p:spPr>
          <a:xfrm>
            <a:off x="0" y="4791600"/>
            <a:ext cx="22470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sdmay20-51: Suzanna Gudivada</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Constraints and Considerations</a:t>
            </a:r>
            <a:endParaRPr/>
          </a:p>
        </p:txBody>
      </p:sp>
      <p:sp>
        <p:nvSpPr>
          <p:cNvPr id="102" name="Google Shape;102;p18"/>
          <p:cNvSpPr txBox="1"/>
          <p:nvPr/>
        </p:nvSpPr>
        <p:spPr>
          <a:xfrm>
            <a:off x="4572000" y="1315100"/>
            <a:ext cx="4430700" cy="31437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Initial lack of UI page mockups from clients</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Changes in scope</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Scalability of application and database</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Availability of resources</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en">
                <a:latin typeface="Roboto"/>
                <a:ea typeface="Roboto"/>
                <a:cs typeface="Roboto"/>
                <a:sym typeface="Roboto"/>
              </a:rPr>
              <a:t>COVID-19</a:t>
            </a:r>
            <a:endParaRPr>
              <a:latin typeface="Roboto"/>
              <a:ea typeface="Roboto"/>
              <a:cs typeface="Roboto"/>
              <a:sym typeface="Roboto"/>
            </a:endParaRPr>
          </a:p>
        </p:txBody>
      </p:sp>
      <p:sp>
        <p:nvSpPr>
          <p:cNvPr id="103" name="Google Shape;103;p18"/>
          <p:cNvSpPr txBox="1"/>
          <p:nvPr/>
        </p:nvSpPr>
        <p:spPr>
          <a:xfrm>
            <a:off x="0" y="4791600"/>
            <a:ext cx="21714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Merriweather"/>
                <a:ea typeface="Merriweather"/>
                <a:cs typeface="Merriweather"/>
                <a:sym typeface="Merriweather"/>
              </a:rPr>
              <a:t>sdmay20-51: Austin Sehnert</a:t>
            </a:r>
            <a:endParaRPr sz="10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 &amp; Cost Estimates</a:t>
            </a:r>
            <a:endParaRPr/>
          </a:p>
        </p:txBody>
      </p:sp>
      <p:sp>
        <p:nvSpPr>
          <p:cNvPr id="109" name="Google Shape;109;p19"/>
          <p:cNvSpPr txBox="1">
            <a:spLocks noGrp="1"/>
          </p:cNvSpPr>
          <p:nvPr>
            <p:ph type="body" idx="1"/>
          </p:nvPr>
        </p:nvSpPr>
        <p:spPr>
          <a:xfrm>
            <a:off x="4644675" y="351775"/>
            <a:ext cx="4166400" cy="424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000000"/>
                </a:solidFill>
              </a:rPr>
              <a:t>Google Computer Engine (Virtual Machine)</a:t>
            </a:r>
            <a:endParaRPr sz="1400">
              <a:solidFill>
                <a:srgbClr val="000000"/>
              </a:solidFill>
            </a:endParaRPr>
          </a:p>
          <a:p>
            <a:pPr marL="457200" lvl="0" indent="-311150" algn="l" rtl="0">
              <a:spcBef>
                <a:spcPts val="1600"/>
              </a:spcBef>
              <a:spcAft>
                <a:spcPts val="0"/>
              </a:spcAft>
              <a:buSzPts val="1300"/>
              <a:buChar char="●"/>
            </a:pPr>
            <a:r>
              <a:rPr lang="en"/>
              <a:t>vCPU cost: 3.3174 ¢/hour</a:t>
            </a:r>
            <a:endParaRPr/>
          </a:p>
          <a:p>
            <a:pPr marL="457200" lvl="0" indent="-311150" algn="l" rtl="0">
              <a:spcBef>
                <a:spcPts val="0"/>
              </a:spcBef>
              <a:spcAft>
                <a:spcPts val="0"/>
              </a:spcAft>
              <a:buSzPts val="1300"/>
              <a:buChar char="●"/>
            </a:pPr>
            <a:r>
              <a:rPr lang="en"/>
              <a:t>Memory cost: 1.2227 ¢/hour</a:t>
            </a:r>
            <a:endParaRPr/>
          </a:p>
          <a:p>
            <a:pPr marL="457200" lvl="0" indent="-311150" algn="l" rtl="0">
              <a:spcBef>
                <a:spcPts val="0"/>
              </a:spcBef>
              <a:spcAft>
                <a:spcPts val="0"/>
              </a:spcAft>
              <a:buSzPts val="1300"/>
              <a:buChar char="●"/>
            </a:pPr>
            <a:r>
              <a:rPr lang="en"/>
              <a:t>Total cost: 4.5401 ¢/hour</a:t>
            </a:r>
            <a:endParaRPr/>
          </a:p>
          <a:p>
            <a:pPr marL="0" lvl="0" indent="0" algn="l" rtl="0">
              <a:spcBef>
                <a:spcPts val="1600"/>
              </a:spcBef>
              <a:spcAft>
                <a:spcPts val="0"/>
              </a:spcAft>
              <a:buNone/>
            </a:pPr>
            <a:endParaRPr/>
          </a:p>
          <a:p>
            <a:pPr marL="0" lvl="0" indent="0" algn="l" rtl="0">
              <a:spcBef>
                <a:spcPts val="1600"/>
              </a:spcBef>
              <a:spcAft>
                <a:spcPts val="0"/>
              </a:spcAft>
              <a:buNone/>
            </a:pPr>
            <a:r>
              <a:rPr lang="en" sz="1400">
                <a:solidFill>
                  <a:srgbClr val="000000"/>
                </a:solidFill>
              </a:rPr>
              <a:t>Cloud SQL (Database)</a:t>
            </a:r>
            <a:endParaRPr sz="1400">
              <a:solidFill>
                <a:srgbClr val="000000"/>
              </a:solidFill>
            </a:endParaRPr>
          </a:p>
          <a:p>
            <a:pPr marL="457200" lvl="0" indent="-311150" algn="l" rtl="0">
              <a:spcBef>
                <a:spcPts val="1600"/>
              </a:spcBef>
              <a:spcAft>
                <a:spcPts val="0"/>
              </a:spcAft>
              <a:buSzPts val="1300"/>
              <a:buChar char="●"/>
            </a:pPr>
            <a:r>
              <a:rPr lang="en"/>
              <a:t>Usage cost: 6.76 ¢/hour</a:t>
            </a:r>
            <a:endParaRPr/>
          </a:p>
          <a:p>
            <a:pPr marL="457200" lvl="0" indent="-311150" algn="l" rtl="0">
              <a:spcBef>
                <a:spcPts val="0"/>
              </a:spcBef>
              <a:spcAft>
                <a:spcPts val="0"/>
              </a:spcAft>
              <a:buSzPts val="1300"/>
              <a:buChar char="●"/>
            </a:pPr>
            <a:r>
              <a:rPr lang="en"/>
              <a:t>Storage cost: 17 ¢/GB/month</a:t>
            </a:r>
            <a:endParaRPr/>
          </a:p>
        </p:txBody>
      </p:sp>
      <p:sp>
        <p:nvSpPr>
          <p:cNvPr id="110" name="Google Shape;110;p19"/>
          <p:cNvSpPr txBox="1"/>
          <p:nvPr/>
        </p:nvSpPr>
        <p:spPr>
          <a:xfrm>
            <a:off x="0" y="4791600"/>
            <a:ext cx="22545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Merriweather"/>
                <a:ea typeface="Merriweather"/>
                <a:cs typeface="Merriweather"/>
                <a:sym typeface="Merriweather"/>
              </a:rPr>
              <a:t>sdmay20-51: Brandon Elizondo</a:t>
            </a:r>
            <a:endParaRPr sz="10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Schedule: Fall 2019</a:t>
            </a:r>
            <a:endParaRPr/>
          </a:p>
        </p:txBody>
      </p:sp>
      <p:pic>
        <p:nvPicPr>
          <p:cNvPr id="116" name="Google Shape;116;p20"/>
          <p:cNvPicPr preferRelativeResize="0"/>
          <p:nvPr/>
        </p:nvPicPr>
        <p:blipFill>
          <a:blip r:embed="rId3">
            <a:alphaModFix/>
          </a:blip>
          <a:stretch>
            <a:fillRect/>
          </a:stretch>
        </p:blipFill>
        <p:spPr>
          <a:xfrm>
            <a:off x="1524000" y="1277025"/>
            <a:ext cx="5572963" cy="3866475"/>
          </a:xfrm>
          <a:prstGeom prst="rect">
            <a:avLst/>
          </a:prstGeom>
          <a:noFill/>
          <a:ln>
            <a:noFill/>
          </a:ln>
        </p:spPr>
      </p:pic>
      <p:sp>
        <p:nvSpPr>
          <p:cNvPr id="117" name="Google Shape;117;p20"/>
          <p:cNvSpPr txBox="1"/>
          <p:nvPr/>
        </p:nvSpPr>
        <p:spPr>
          <a:xfrm>
            <a:off x="0" y="4730100"/>
            <a:ext cx="14028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73763"/>
                </a:solidFill>
                <a:latin typeface="Merriweather"/>
                <a:ea typeface="Merriweather"/>
                <a:cs typeface="Merriweather"/>
                <a:sym typeface="Merriweather"/>
              </a:rPr>
              <a:t>sdmay20-51: Suzanna Gudivada</a:t>
            </a:r>
            <a:endParaRPr sz="1000">
              <a:solidFill>
                <a:srgbClr val="07376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Schedule: Spring 2020</a:t>
            </a:r>
            <a:endParaRPr/>
          </a:p>
        </p:txBody>
      </p:sp>
      <p:pic>
        <p:nvPicPr>
          <p:cNvPr id="123" name="Google Shape;123;p21"/>
          <p:cNvPicPr preferRelativeResize="0"/>
          <p:nvPr/>
        </p:nvPicPr>
        <p:blipFill>
          <a:blip r:embed="rId3">
            <a:alphaModFix/>
          </a:blip>
          <a:stretch>
            <a:fillRect/>
          </a:stretch>
        </p:blipFill>
        <p:spPr>
          <a:xfrm>
            <a:off x="1509413" y="1286025"/>
            <a:ext cx="6125228" cy="3857476"/>
          </a:xfrm>
          <a:prstGeom prst="rect">
            <a:avLst/>
          </a:prstGeom>
          <a:noFill/>
          <a:ln>
            <a:noFill/>
          </a:ln>
        </p:spPr>
      </p:pic>
      <p:sp>
        <p:nvSpPr>
          <p:cNvPr id="124" name="Google Shape;124;p21"/>
          <p:cNvSpPr txBox="1"/>
          <p:nvPr/>
        </p:nvSpPr>
        <p:spPr>
          <a:xfrm>
            <a:off x="0" y="4685450"/>
            <a:ext cx="23739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73763"/>
                </a:solidFill>
                <a:latin typeface="Merriweather"/>
                <a:ea typeface="Merriweather"/>
                <a:cs typeface="Merriweather"/>
                <a:sym typeface="Merriweather"/>
              </a:rPr>
              <a:t>sdmay20-51: </a:t>
            </a:r>
            <a:endParaRPr sz="1000">
              <a:solidFill>
                <a:srgbClr val="073763"/>
              </a:solidFill>
              <a:latin typeface="Merriweather"/>
              <a:ea typeface="Merriweather"/>
              <a:cs typeface="Merriweather"/>
              <a:sym typeface="Merriweather"/>
            </a:endParaRPr>
          </a:p>
          <a:p>
            <a:pPr marL="0" lvl="0" indent="0" algn="l" rtl="0">
              <a:spcBef>
                <a:spcPts val="0"/>
              </a:spcBef>
              <a:spcAft>
                <a:spcPts val="0"/>
              </a:spcAft>
              <a:buNone/>
            </a:pPr>
            <a:r>
              <a:rPr lang="en" sz="1000">
                <a:solidFill>
                  <a:srgbClr val="073763"/>
                </a:solidFill>
                <a:latin typeface="Merriweather"/>
                <a:ea typeface="Merriweather"/>
                <a:cs typeface="Merriweather"/>
                <a:sym typeface="Merriweather"/>
              </a:rPr>
              <a:t>Suzanna Gudivada</a:t>
            </a:r>
            <a:endParaRPr sz="1000">
              <a:solidFill>
                <a:srgbClr val="073763"/>
              </a:solidFill>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3151</Words>
  <Application>Microsoft Office PowerPoint</Application>
  <PresentationFormat>On-screen Show (16:9)</PresentationFormat>
  <Paragraphs>304</Paragraphs>
  <Slides>25</Slides>
  <Notes>25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Lato</vt:lpstr>
      <vt:lpstr>Roboto</vt:lpstr>
      <vt:lpstr>Merriweather</vt:lpstr>
      <vt:lpstr>Arial</vt:lpstr>
      <vt:lpstr>Paradigm</vt:lpstr>
      <vt:lpstr>CNAT sdmay20-51</vt:lpstr>
      <vt:lpstr>Problem Statement</vt:lpstr>
      <vt:lpstr>Project Overview</vt:lpstr>
      <vt:lpstr>Requirements</vt:lpstr>
      <vt:lpstr>Potential Risks and Mitigation</vt:lpstr>
      <vt:lpstr>Constraints and Considerations</vt:lpstr>
      <vt:lpstr>Resource &amp; Cost Estimates</vt:lpstr>
      <vt:lpstr>Project Schedule: Fall 2019</vt:lpstr>
      <vt:lpstr>Project Schedule: Spring 2020</vt:lpstr>
      <vt:lpstr>Deliverables</vt:lpstr>
      <vt:lpstr>Project Milestones</vt:lpstr>
      <vt:lpstr>Functional Decomposition</vt:lpstr>
      <vt:lpstr>Conceptual Sketch </vt:lpstr>
      <vt:lpstr>Conceptual Sketch </vt:lpstr>
      <vt:lpstr>Detailed Design</vt:lpstr>
      <vt:lpstr>Technologies Used</vt:lpstr>
      <vt:lpstr>Frontend Implementation</vt:lpstr>
      <vt:lpstr>Back-end Implementation </vt:lpstr>
      <vt:lpstr>Original Database </vt:lpstr>
      <vt:lpstr>Current Database </vt:lpstr>
      <vt:lpstr>Project Testing</vt:lpstr>
      <vt:lpstr>Prototype Implementation  (Demo)</vt:lpstr>
      <vt:lpstr>PowerPoint Presentation</vt:lpstr>
      <vt:lpstr>Engineering Standards and Design Practices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CNAT sdmay20-51</dc:title>
  <cp:lastModifiedBy>Brandon Elizondo</cp:lastModifiedBy>
  <cp:revision>4</cp:revision>
  <dcterms:modified xsi:type="dcterms:W3CDTF">2020-04-26T19:49:30Z</dcterms:modified>
</cp:coreProperties>
</file>